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5" r:id="rId3"/>
    <p:sldId id="283" r:id="rId4"/>
    <p:sldId id="259" r:id="rId5"/>
    <p:sldId id="285" r:id="rId6"/>
    <p:sldId id="294" r:id="rId7"/>
    <p:sldId id="296" r:id="rId8"/>
    <p:sldId id="295" r:id="rId9"/>
    <p:sldId id="276" r:id="rId10"/>
    <p:sldId id="289" r:id="rId11"/>
    <p:sldId id="261" r:id="rId12"/>
    <p:sldId id="291" r:id="rId13"/>
    <p:sldId id="262" r:id="rId14"/>
    <p:sldId id="290" r:id="rId15"/>
    <p:sldId id="275" r:id="rId16"/>
    <p:sldId id="280" r:id="rId17"/>
    <p:sldId id="297" r:id="rId18"/>
    <p:sldId id="298" r:id="rId19"/>
    <p:sldId id="284" r:id="rId20"/>
    <p:sldId id="293"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p:restoredTop sz="79775"/>
  </p:normalViewPr>
  <p:slideViewPr>
    <p:cSldViewPr snapToGrid="0">
      <p:cViewPr varScale="1">
        <p:scale>
          <a:sx n="119" d="100"/>
          <a:sy n="119" d="100"/>
        </p:scale>
        <p:origin x="1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DE248-B0A7-C440-83DF-AA2A391D4262}" type="datetimeFigureOut">
              <a:rPr lang="en-US" smtClean="0"/>
              <a:t>6/12/25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960D7-3AF9-944C-A944-A2875AF5AF5E}" type="slidenum">
              <a:rPr lang="en-US" smtClean="0"/>
              <a:t>‹#›</a:t>
            </a:fld>
            <a:endParaRPr lang="en-US"/>
          </a:p>
        </p:txBody>
      </p:sp>
    </p:spTree>
    <p:extLst>
      <p:ext uri="{BB962C8B-B14F-4D97-AF65-F5344CB8AC3E}">
        <p14:creationId xmlns:p14="http://schemas.microsoft.com/office/powerpoint/2010/main" val="2311056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thanks for attending our lightning talk. My name is Dwight Barry, and I am a Principal Data Scientist at Seattle Children’s Hospital, a 400-bed pediatric hospital in Seattle, WA, USA. Our talk will discuss how ethical choices are implicitly embedded in regression analyses, using a recent example from our surgery department. In short, how your categorical variables are coded for analysis can influence the inferences you make from your results. </a:t>
            </a:r>
          </a:p>
        </p:txBody>
      </p:sp>
      <p:sp>
        <p:nvSpPr>
          <p:cNvPr id="4" name="Slide Number Placeholder 3"/>
          <p:cNvSpPr>
            <a:spLocks noGrp="1"/>
          </p:cNvSpPr>
          <p:nvPr>
            <p:ph type="sldNum" sz="quarter" idx="5"/>
          </p:nvPr>
        </p:nvSpPr>
        <p:spPr/>
        <p:txBody>
          <a:bodyPr/>
          <a:lstStyle/>
          <a:p>
            <a:fld id="{AB3960D7-3AF9-944C-A944-A2875AF5AF5E}" type="slidenum">
              <a:rPr lang="en-US" smtClean="0"/>
              <a:t>1</a:t>
            </a:fld>
            <a:endParaRPr lang="en-US"/>
          </a:p>
        </p:txBody>
      </p:sp>
    </p:spTree>
    <p:extLst>
      <p:ext uri="{BB962C8B-B14F-4D97-AF65-F5344CB8AC3E}">
        <p14:creationId xmlns:p14="http://schemas.microsoft.com/office/powerpoint/2010/main" val="43951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return to the surgery example shortly, but for simplicity, let’s look at the coefficients from our </a:t>
            </a:r>
            <a:r>
              <a:rPr lang="en-US" dirty="0" err="1"/>
              <a:t>mtcars</a:t>
            </a:r>
            <a:r>
              <a:rPr lang="en-US" dirty="0"/>
              <a:t> model. We can see that 4-cylinder engines get about 27 miles per gallon, while 6-cylinder engines get about 7 mpg less, and 8-cylinder engines get about 11 and a half mpg less than 4-cylinder engines. </a:t>
            </a:r>
          </a:p>
        </p:txBody>
      </p:sp>
      <p:sp>
        <p:nvSpPr>
          <p:cNvPr id="4" name="Slide Number Placeholder 3"/>
          <p:cNvSpPr>
            <a:spLocks noGrp="1"/>
          </p:cNvSpPr>
          <p:nvPr>
            <p:ph type="sldNum" sz="quarter" idx="5"/>
          </p:nvPr>
        </p:nvSpPr>
        <p:spPr/>
        <p:txBody>
          <a:bodyPr/>
          <a:lstStyle/>
          <a:p>
            <a:fld id="{AB3960D7-3AF9-944C-A944-A2875AF5AF5E}" type="slidenum">
              <a:rPr lang="en-US" smtClean="0"/>
              <a:t>10</a:t>
            </a:fld>
            <a:endParaRPr lang="en-US"/>
          </a:p>
        </p:txBody>
      </p:sp>
    </p:spTree>
    <p:extLst>
      <p:ext uri="{BB962C8B-B14F-4D97-AF65-F5344CB8AC3E}">
        <p14:creationId xmlns:p14="http://schemas.microsoft.com/office/powerpoint/2010/main" val="168096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contrasts don’t use a category level for a reference level, but instead use the grand mean of all the levels as the reference point. This is accomplished by having each column in the coding matrix sum to 0. Thus, the coefficients from the model become deviations from the grand mean. </a:t>
            </a:r>
          </a:p>
        </p:txBody>
      </p:sp>
      <p:sp>
        <p:nvSpPr>
          <p:cNvPr id="4" name="Slide Number Placeholder 3"/>
          <p:cNvSpPr>
            <a:spLocks noGrp="1"/>
          </p:cNvSpPr>
          <p:nvPr>
            <p:ph type="sldNum" sz="quarter" idx="5"/>
          </p:nvPr>
        </p:nvSpPr>
        <p:spPr/>
        <p:txBody>
          <a:bodyPr/>
          <a:lstStyle/>
          <a:p>
            <a:fld id="{AB3960D7-3AF9-944C-A944-A2875AF5AF5E}" type="slidenum">
              <a:rPr lang="en-US" smtClean="0"/>
              <a:t>11</a:t>
            </a:fld>
            <a:endParaRPr lang="en-US"/>
          </a:p>
        </p:txBody>
      </p:sp>
    </p:spTree>
    <p:extLst>
      <p:ext uri="{BB962C8B-B14F-4D97-AF65-F5344CB8AC3E}">
        <p14:creationId xmlns:p14="http://schemas.microsoft.com/office/powerpoint/2010/main" val="1634195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the coefficients are different using sum contrasts, which makes sense because we’re looking at difference from the grand mean of the three cylinder types. The intercept is the grand mean. Since the coding matrix is set up to sum to zero, the levels’ coefficients must also sum to zero, so the “missing” 8-cylinder coefficient is simply the value that allows the other coefficients to sum to zero; in this case, that is about -5.4. Now stop for a moment and consider: if a consumer of these results didn’t know about coding schemes, what would they take away from the differences in coefficient values? </a:t>
            </a:r>
          </a:p>
        </p:txBody>
      </p:sp>
      <p:sp>
        <p:nvSpPr>
          <p:cNvPr id="4" name="Slide Number Placeholder 3"/>
          <p:cNvSpPr>
            <a:spLocks noGrp="1"/>
          </p:cNvSpPr>
          <p:nvPr>
            <p:ph type="sldNum" sz="quarter" idx="5"/>
          </p:nvPr>
        </p:nvSpPr>
        <p:spPr/>
        <p:txBody>
          <a:bodyPr/>
          <a:lstStyle/>
          <a:p>
            <a:fld id="{AB3960D7-3AF9-944C-A944-A2875AF5AF5E}" type="slidenum">
              <a:rPr lang="en-US" smtClean="0"/>
              <a:t>12</a:t>
            </a:fld>
            <a:endParaRPr lang="en-US"/>
          </a:p>
        </p:txBody>
      </p:sp>
    </p:spTree>
    <p:extLst>
      <p:ext uri="{BB962C8B-B14F-4D97-AF65-F5344CB8AC3E}">
        <p14:creationId xmlns:p14="http://schemas.microsoft.com/office/powerpoint/2010/main" val="186414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effect coding, which is a special case of sum contrasts, weights each category level by its sample size. This approach is not built into base R, so the </a:t>
            </a:r>
            <a:r>
              <a:rPr lang="en-US" b="1" dirty="0" err="1"/>
              <a:t>wec</a:t>
            </a:r>
            <a:r>
              <a:rPr lang="en-US" dirty="0"/>
              <a:t> package on CRAN provides a simple way to set it up. You have to specify which category level will be “omitted” in the </a:t>
            </a:r>
            <a:r>
              <a:rPr lang="en-US" b="1" dirty="0" err="1"/>
              <a:t>contr.wec</a:t>
            </a:r>
            <a:r>
              <a:rPr lang="en-US" b="1" dirty="0"/>
              <a:t> </a:t>
            </a:r>
            <a:r>
              <a:rPr lang="en-US" dirty="0"/>
              <a:t>function—it won’t be omitted from the model, but it will be from the coefficients presented in the results. </a:t>
            </a:r>
          </a:p>
        </p:txBody>
      </p:sp>
      <p:sp>
        <p:nvSpPr>
          <p:cNvPr id="4" name="Slide Number Placeholder 3"/>
          <p:cNvSpPr>
            <a:spLocks noGrp="1"/>
          </p:cNvSpPr>
          <p:nvPr>
            <p:ph type="sldNum" sz="quarter" idx="5"/>
          </p:nvPr>
        </p:nvSpPr>
        <p:spPr/>
        <p:txBody>
          <a:bodyPr/>
          <a:lstStyle/>
          <a:p>
            <a:fld id="{AB3960D7-3AF9-944C-A944-A2875AF5AF5E}" type="slidenum">
              <a:rPr lang="en-US" smtClean="0"/>
              <a:t>13</a:t>
            </a:fld>
            <a:endParaRPr lang="en-US"/>
          </a:p>
        </p:txBody>
      </p:sp>
    </p:spTree>
    <p:extLst>
      <p:ext uri="{BB962C8B-B14F-4D97-AF65-F5344CB8AC3E}">
        <p14:creationId xmlns:p14="http://schemas.microsoft.com/office/powerpoint/2010/main" val="2122493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intercept is the sample mean, and the coefficients are deviations from that sample mean. The missing category, 4-cylinder engines, is again the value where the other coefficients will sum to 0, so about 5.3. </a:t>
            </a:r>
          </a:p>
        </p:txBody>
      </p:sp>
      <p:sp>
        <p:nvSpPr>
          <p:cNvPr id="4" name="Slide Number Placeholder 3"/>
          <p:cNvSpPr>
            <a:spLocks noGrp="1"/>
          </p:cNvSpPr>
          <p:nvPr>
            <p:ph type="sldNum" sz="quarter" idx="5"/>
          </p:nvPr>
        </p:nvSpPr>
        <p:spPr/>
        <p:txBody>
          <a:bodyPr/>
          <a:lstStyle/>
          <a:p>
            <a:fld id="{AB3960D7-3AF9-944C-A944-A2875AF5AF5E}" type="slidenum">
              <a:rPr lang="en-US" smtClean="0"/>
              <a:t>14</a:t>
            </a:fld>
            <a:endParaRPr lang="en-US"/>
          </a:p>
        </p:txBody>
      </p:sp>
    </p:spTree>
    <p:extLst>
      <p:ext uri="{BB962C8B-B14F-4D97-AF65-F5344CB8AC3E}">
        <p14:creationId xmlns:p14="http://schemas.microsoft.com/office/powerpoint/2010/main" val="449026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practical differences of these coding schemes can be seen in this example from the </a:t>
            </a:r>
            <a:r>
              <a:rPr lang="en-US" dirty="0" err="1"/>
              <a:t>wec</a:t>
            </a:r>
            <a:r>
              <a:rPr lang="en-US" dirty="0"/>
              <a:t> package article in the R journal. It shows the relationship between race and ethnicity group and income in US dollars, where the size of the circles represent the sample size for each group. The sample mean is shown as the solid horizontal line, and the grand mean of the four groups is shown as a dashed horizontal line. The three vertical double-ended arrows show the effect size between groups based on the coding scheme. </a:t>
            </a:r>
          </a:p>
        </p:txBody>
      </p:sp>
      <p:sp>
        <p:nvSpPr>
          <p:cNvPr id="4" name="Slide Number Placeholder 3"/>
          <p:cNvSpPr>
            <a:spLocks noGrp="1"/>
          </p:cNvSpPr>
          <p:nvPr>
            <p:ph type="sldNum" sz="quarter" idx="5"/>
          </p:nvPr>
        </p:nvSpPr>
        <p:spPr/>
        <p:txBody>
          <a:bodyPr/>
          <a:lstStyle/>
          <a:p>
            <a:fld id="{AB3960D7-3AF9-944C-A944-A2875AF5AF5E}" type="slidenum">
              <a:rPr lang="en-US" smtClean="0"/>
              <a:t>15</a:t>
            </a:fld>
            <a:endParaRPr lang="en-US"/>
          </a:p>
        </p:txBody>
      </p:sp>
    </p:spTree>
    <p:extLst>
      <p:ext uri="{BB962C8B-B14F-4D97-AF65-F5344CB8AC3E}">
        <p14:creationId xmlns:p14="http://schemas.microsoft.com/office/powerpoint/2010/main" val="897189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which coding scheme is correct? We can look to the descriptive statistics to see which model comes closest. </a:t>
            </a:r>
          </a:p>
        </p:txBody>
      </p:sp>
      <p:sp>
        <p:nvSpPr>
          <p:cNvPr id="4" name="Slide Number Placeholder 3"/>
          <p:cNvSpPr>
            <a:spLocks noGrp="1"/>
          </p:cNvSpPr>
          <p:nvPr>
            <p:ph type="sldNum" sz="quarter" idx="5"/>
          </p:nvPr>
        </p:nvSpPr>
        <p:spPr/>
        <p:txBody>
          <a:bodyPr/>
          <a:lstStyle/>
          <a:p>
            <a:fld id="{AB3960D7-3AF9-944C-A944-A2875AF5AF5E}" type="slidenum">
              <a:rPr lang="en-US" smtClean="0"/>
              <a:t>16</a:t>
            </a:fld>
            <a:endParaRPr lang="en-US"/>
          </a:p>
        </p:txBody>
      </p:sp>
    </p:spTree>
    <p:extLst>
      <p:ext uri="{BB962C8B-B14F-4D97-AF65-F5344CB8AC3E}">
        <p14:creationId xmlns:p14="http://schemas.microsoft.com/office/powerpoint/2010/main" val="2723056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that, we can see that the predicted values are all identical, regardless of coding scheme used. </a:t>
            </a:r>
          </a:p>
        </p:txBody>
      </p:sp>
      <p:sp>
        <p:nvSpPr>
          <p:cNvPr id="4" name="Slide Number Placeholder 3"/>
          <p:cNvSpPr>
            <a:spLocks noGrp="1"/>
          </p:cNvSpPr>
          <p:nvPr>
            <p:ph type="sldNum" sz="quarter" idx="5"/>
          </p:nvPr>
        </p:nvSpPr>
        <p:spPr/>
        <p:txBody>
          <a:bodyPr/>
          <a:lstStyle/>
          <a:p>
            <a:fld id="{AB3960D7-3AF9-944C-A944-A2875AF5AF5E}" type="slidenum">
              <a:rPr lang="en-US" smtClean="0"/>
              <a:t>17</a:t>
            </a:fld>
            <a:endParaRPr lang="en-US"/>
          </a:p>
        </p:txBody>
      </p:sp>
    </p:spTree>
    <p:extLst>
      <p:ext uri="{BB962C8B-B14F-4D97-AF65-F5344CB8AC3E}">
        <p14:creationId xmlns:p14="http://schemas.microsoft.com/office/powerpoint/2010/main" val="436652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2B05E-C8DB-BBA2-2C80-C9E31B14F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34B36-DCEB-CA7C-69A4-130415F98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059C7-6C16-5DED-3047-0510F7684A02}"/>
              </a:ext>
            </a:extLst>
          </p:cNvPr>
          <p:cNvSpPr>
            <a:spLocks noGrp="1"/>
          </p:cNvSpPr>
          <p:nvPr>
            <p:ph type="body" idx="1"/>
          </p:nvPr>
        </p:nvSpPr>
        <p:spPr/>
        <p:txBody>
          <a:bodyPr/>
          <a:lstStyle/>
          <a:p>
            <a:r>
              <a:rPr lang="en-US" dirty="0"/>
              <a:t>So when we consider all these different odds ratios, and their different inferences for whether our care is equitable, we should always remember that they all lead to the same predictions, regardless of what the regression table shows. </a:t>
            </a:r>
          </a:p>
        </p:txBody>
      </p:sp>
      <p:sp>
        <p:nvSpPr>
          <p:cNvPr id="4" name="Slide Number Placeholder 3">
            <a:extLst>
              <a:ext uri="{FF2B5EF4-FFF2-40B4-BE49-F238E27FC236}">
                <a16:creationId xmlns:a16="http://schemas.microsoft.com/office/drawing/2014/main" id="{F70DF523-1D2E-47CB-CD8F-E1F7C504050A}"/>
              </a:ext>
            </a:extLst>
          </p:cNvPr>
          <p:cNvSpPr>
            <a:spLocks noGrp="1"/>
          </p:cNvSpPr>
          <p:nvPr>
            <p:ph type="sldNum" sz="quarter" idx="5"/>
          </p:nvPr>
        </p:nvSpPr>
        <p:spPr/>
        <p:txBody>
          <a:bodyPr/>
          <a:lstStyle/>
          <a:p>
            <a:fld id="{AB3960D7-3AF9-944C-A944-A2875AF5AF5E}" type="slidenum">
              <a:rPr lang="en-US" smtClean="0"/>
              <a:t>18</a:t>
            </a:fld>
            <a:endParaRPr lang="en-US"/>
          </a:p>
        </p:txBody>
      </p:sp>
    </p:spTree>
    <p:extLst>
      <p:ext uri="{BB962C8B-B14F-4D97-AF65-F5344CB8AC3E}">
        <p14:creationId xmlns:p14="http://schemas.microsoft.com/office/powerpoint/2010/main" val="4075322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is important to note that the marginal effects for each coding scheme are exactly the same, since underneath it all, we are still talking about the same model, the same data, and the same variables. </a:t>
            </a:r>
          </a:p>
        </p:txBody>
      </p:sp>
      <p:sp>
        <p:nvSpPr>
          <p:cNvPr id="4" name="Slide Number Placeholder 3"/>
          <p:cNvSpPr>
            <a:spLocks noGrp="1"/>
          </p:cNvSpPr>
          <p:nvPr>
            <p:ph type="sldNum" sz="quarter" idx="5"/>
          </p:nvPr>
        </p:nvSpPr>
        <p:spPr/>
        <p:txBody>
          <a:bodyPr/>
          <a:lstStyle/>
          <a:p>
            <a:fld id="{AB3960D7-3AF9-944C-A944-A2875AF5AF5E}" type="slidenum">
              <a:rPr lang="en-US" smtClean="0"/>
              <a:t>19</a:t>
            </a:fld>
            <a:endParaRPr lang="en-US"/>
          </a:p>
        </p:txBody>
      </p:sp>
    </p:spTree>
    <p:extLst>
      <p:ext uri="{BB962C8B-B14F-4D97-AF65-F5344CB8AC3E}">
        <p14:creationId xmlns:p14="http://schemas.microsoft.com/office/powerpoint/2010/main" val="3434658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hospital system sees more than half a million patient visits each year, of which more than 79 thousand require translation between English and the patient and family’s preferred language for care. More than 130 languages are spoken by our patient population; of these, the most common is Spanish. As a result, we’ve started our first all-Spanish-speaking operating room this year. Interpretations are carried out both in person with in-house interpreters and through video exchanges with interpretation companies. </a:t>
            </a:r>
          </a:p>
        </p:txBody>
      </p:sp>
      <p:sp>
        <p:nvSpPr>
          <p:cNvPr id="4" name="Slide Number Placeholder 3"/>
          <p:cNvSpPr>
            <a:spLocks noGrp="1"/>
          </p:cNvSpPr>
          <p:nvPr>
            <p:ph type="sldNum" sz="quarter" idx="5"/>
          </p:nvPr>
        </p:nvSpPr>
        <p:spPr/>
        <p:txBody>
          <a:bodyPr/>
          <a:lstStyle/>
          <a:p>
            <a:fld id="{AB3960D7-3AF9-944C-A944-A2875AF5AF5E}" type="slidenum">
              <a:rPr lang="en-US" smtClean="0"/>
              <a:t>2</a:t>
            </a:fld>
            <a:endParaRPr lang="en-US"/>
          </a:p>
        </p:txBody>
      </p:sp>
    </p:spTree>
    <p:extLst>
      <p:ext uri="{BB962C8B-B14F-4D97-AF65-F5344CB8AC3E}">
        <p14:creationId xmlns:p14="http://schemas.microsoft.com/office/powerpoint/2010/main" val="2027994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typically supports the dominant social narrative, which is known to be inequitable. This places importance on the privileged cohort and fails to change the rhetoric of what is considered to be the norm.</a:t>
            </a:r>
          </a:p>
          <a:p>
            <a:endParaRPr lang="en-US" dirty="0"/>
          </a:p>
          <a:p>
            <a:r>
              <a:rPr lang="en-US" dirty="0"/>
              <a:t>However, comparing to a grand mean and presenting results (only) as odds ratios can dilute the overall effect, minimizing inequities. </a:t>
            </a:r>
          </a:p>
          <a:p>
            <a:endParaRPr lang="en-US" dirty="0"/>
          </a:p>
          <a:p>
            <a:r>
              <a:rPr lang="en-US" dirty="0"/>
              <a:t>Thus, marginal effects should always be presented alongside regression coefficients or odds ratios. </a:t>
            </a:r>
          </a:p>
        </p:txBody>
      </p:sp>
      <p:sp>
        <p:nvSpPr>
          <p:cNvPr id="4" name="Slide Number Placeholder 3"/>
          <p:cNvSpPr>
            <a:spLocks noGrp="1"/>
          </p:cNvSpPr>
          <p:nvPr>
            <p:ph type="sldNum" sz="quarter" idx="5"/>
          </p:nvPr>
        </p:nvSpPr>
        <p:spPr/>
        <p:txBody>
          <a:bodyPr/>
          <a:lstStyle/>
          <a:p>
            <a:fld id="{AB3960D7-3AF9-944C-A944-A2875AF5AF5E}" type="slidenum">
              <a:rPr lang="en-US" smtClean="0"/>
              <a:t>20</a:t>
            </a:fld>
            <a:endParaRPr lang="en-US"/>
          </a:p>
        </p:txBody>
      </p:sp>
    </p:spTree>
    <p:extLst>
      <p:ext uri="{BB962C8B-B14F-4D97-AF65-F5344CB8AC3E}">
        <p14:creationId xmlns:p14="http://schemas.microsoft.com/office/powerpoint/2010/main" val="287211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p>
        </p:txBody>
      </p:sp>
      <p:sp>
        <p:nvSpPr>
          <p:cNvPr id="4" name="Slide Number Placeholder 3"/>
          <p:cNvSpPr>
            <a:spLocks noGrp="1"/>
          </p:cNvSpPr>
          <p:nvPr>
            <p:ph type="sldNum" sz="quarter" idx="5"/>
          </p:nvPr>
        </p:nvSpPr>
        <p:spPr/>
        <p:txBody>
          <a:bodyPr/>
          <a:lstStyle/>
          <a:p>
            <a:fld id="{AB3960D7-3AF9-944C-A944-A2875AF5AF5E}" type="slidenum">
              <a:rPr lang="en-US" smtClean="0"/>
              <a:t>21</a:t>
            </a:fld>
            <a:endParaRPr lang="en-US"/>
          </a:p>
        </p:txBody>
      </p:sp>
    </p:spTree>
    <p:extLst>
      <p:ext uri="{BB962C8B-B14F-4D97-AF65-F5344CB8AC3E}">
        <p14:creationId xmlns:p14="http://schemas.microsoft.com/office/powerpoint/2010/main" val="194832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our hospital, we are always trying to ensure that we treat everyone equally, and that outcomes are as equitable as possible. For example, our surgery department was interested in determining whether there were differences in outcomes, such as 30-day mortality and serious adverse events, after surgeries. A straightforward logistic regression could look at the patient’s language group as the exposure, adjusted by variables that describe surgery complexity. </a:t>
            </a:r>
          </a:p>
          <a:p>
            <a:endParaRPr lang="en-US" dirty="0"/>
          </a:p>
        </p:txBody>
      </p:sp>
      <p:sp>
        <p:nvSpPr>
          <p:cNvPr id="4" name="Slide Number Placeholder 3"/>
          <p:cNvSpPr>
            <a:spLocks noGrp="1"/>
          </p:cNvSpPr>
          <p:nvPr>
            <p:ph type="sldNum" sz="quarter" idx="5"/>
          </p:nvPr>
        </p:nvSpPr>
        <p:spPr/>
        <p:txBody>
          <a:bodyPr/>
          <a:lstStyle/>
          <a:p>
            <a:fld id="{AB3960D7-3AF9-944C-A944-A2875AF5AF5E}" type="slidenum">
              <a:rPr lang="en-US" smtClean="0"/>
              <a:t>3</a:t>
            </a:fld>
            <a:endParaRPr lang="en-US"/>
          </a:p>
        </p:txBody>
      </p:sp>
    </p:spTree>
    <p:extLst>
      <p:ext uri="{BB962C8B-B14F-4D97-AF65-F5344CB8AC3E}">
        <p14:creationId xmlns:p14="http://schemas.microsoft.com/office/powerpoint/2010/main" val="20884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about our exposure variable, the patient’s language group, we should first understand that coding schemes are an integral and usually implicit part of a regression model. </a:t>
            </a:r>
          </a:p>
          <a:p>
            <a:endParaRPr lang="en-US" dirty="0"/>
          </a:p>
          <a:p>
            <a:r>
              <a:rPr lang="en-US" dirty="0"/>
              <a:t>The UCLA stats pages have a great reference on regression coding schemes in R. In our experience, we find that while statisticians are usually aware that coding schemes exist, and that they are a required part of a regression model, clinicians, data analysts, and computer-science oriented data scientists are not. </a:t>
            </a:r>
          </a:p>
          <a:p>
            <a:endParaRPr lang="en-US" dirty="0"/>
          </a:p>
          <a:p>
            <a:r>
              <a:rPr lang="en-US" dirty="0"/>
              <a:t>Contrasts usually refer to differences between regression coefficients of interest, but for likely for historical reasons, </a:t>
            </a:r>
            <a:r>
              <a:rPr lang="en-US" b="1" dirty="0"/>
              <a:t>contrasts</a:t>
            </a:r>
            <a:r>
              <a:rPr lang="en-US" dirty="0"/>
              <a:t> is the name of the R function that shows you how categorical variables are coded in the model. So contrasts and coding schemes are synonyms; and if you are a computer scientist, you might know this practice as one-hot encoding. In this talk, we will only explore three coding schemes: treatment contrasts, sum contrasts, and weighted effect coding. </a:t>
            </a:r>
          </a:p>
        </p:txBody>
      </p:sp>
      <p:sp>
        <p:nvSpPr>
          <p:cNvPr id="4" name="Slide Number Placeholder 3"/>
          <p:cNvSpPr>
            <a:spLocks noGrp="1"/>
          </p:cNvSpPr>
          <p:nvPr>
            <p:ph type="sldNum" sz="quarter" idx="5"/>
          </p:nvPr>
        </p:nvSpPr>
        <p:spPr/>
        <p:txBody>
          <a:bodyPr/>
          <a:lstStyle/>
          <a:p>
            <a:fld id="{AB3960D7-3AF9-944C-A944-A2875AF5AF5E}" type="slidenum">
              <a:rPr lang="en-US" smtClean="0"/>
              <a:t>4</a:t>
            </a:fld>
            <a:endParaRPr lang="en-US"/>
          </a:p>
        </p:txBody>
      </p:sp>
    </p:spTree>
    <p:extLst>
      <p:ext uri="{BB962C8B-B14F-4D97-AF65-F5344CB8AC3E}">
        <p14:creationId xmlns:p14="http://schemas.microsoft.com/office/powerpoint/2010/main" val="80482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coding schemes play out in applied regression, when you’re trying to answers questions involving equity?</a:t>
            </a:r>
          </a:p>
        </p:txBody>
      </p:sp>
      <p:sp>
        <p:nvSpPr>
          <p:cNvPr id="4" name="Slide Number Placeholder 3"/>
          <p:cNvSpPr>
            <a:spLocks noGrp="1"/>
          </p:cNvSpPr>
          <p:nvPr>
            <p:ph type="sldNum" sz="quarter" idx="5"/>
          </p:nvPr>
        </p:nvSpPr>
        <p:spPr/>
        <p:txBody>
          <a:bodyPr/>
          <a:lstStyle/>
          <a:p>
            <a:fld id="{AB3960D7-3AF9-944C-A944-A2875AF5AF5E}" type="slidenum">
              <a:rPr lang="en-US" smtClean="0"/>
              <a:t>5</a:t>
            </a:fld>
            <a:endParaRPr lang="en-US"/>
          </a:p>
        </p:txBody>
      </p:sp>
    </p:spTree>
    <p:extLst>
      <p:ext uri="{BB962C8B-B14F-4D97-AF65-F5344CB8AC3E}">
        <p14:creationId xmlns:p14="http://schemas.microsoft.com/office/powerpoint/2010/main" val="168061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9B339-7CB1-18CC-DB81-11FD6A2D2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EC1B97-5C74-383B-CE8C-878F39ECC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EBCDA-CBC7-00CD-98A3-42E77A7CFD16}"/>
              </a:ext>
            </a:extLst>
          </p:cNvPr>
          <p:cNvSpPr>
            <a:spLocks noGrp="1"/>
          </p:cNvSpPr>
          <p:nvPr>
            <p:ph type="body" idx="1"/>
          </p:nvPr>
        </p:nvSpPr>
        <p:spPr/>
        <p:txBody>
          <a:bodyPr/>
          <a:lstStyle/>
          <a:p>
            <a:r>
              <a:rPr lang="en-US" dirty="0"/>
              <a:t>Using each coding scheme, the results of the logistic regression model are shown here. The coefficients exponentiated to display odds ratios. Some results you see here are clearly because of small n, but I would like you to draw your attention specifically to outcomes for the Spanish speaking patients. </a:t>
            </a:r>
          </a:p>
        </p:txBody>
      </p:sp>
      <p:sp>
        <p:nvSpPr>
          <p:cNvPr id="4" name="Slide Number Placeholder 3">
            <a:extLst>
              <a:ext uri="{FF2B5EF4-FFF2-40B4-BE49-F238E27FC236}">
                <a16:creationId xmlns:a16="http://schemas.microsoft.com/office/drawing/2014/main" id="{485AC5A4-8DBC-FF91-EE9C-BBA54890CE48}"/>
              </a:ext>
            </a:extLst>
          </p:cNvPr>
          <p:cNvSpPr>
            <a:spLocks noGrp="1"/>
          </p:cNvSpPr>
          <p:nvPr>
            <p:ph type="sldNum" sz="quarter" idx="5"/>
          </p:nvPr>
        </p:nvSpPr>
        <p:spPr/>
        <p:txBody>
          <a:bodyPr/>
          <a:lstStyle/>
          <a:p>
            <a:fld id="{AB3960D7-3AF9-944C-A944-A2875AF5AF5E}" type="slidenum">
              <a:rPr lang="en-US" smtClean="0"/>
              <a:t>6</a:t>
            </a:fld>
            <a:endParaRPr lang="en-US"/>
          </a:p>
        </p:txBody>
      </p:sp>
    </p:spTree>
    <p:extLst>
      <p:ext uri="{BB962C8B-B14F-4D97-AF65-F5344CB8AC3E}">
        <p14:creationId xmlns:p14="http://schemas.microsoft.com/office/powerpoint/2010/main" val="400147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4823-46F1-2EEC-2380-E261C71B2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64937-44E9-762C-6508-1E2C8333E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5FA25-9F65-71CC-BFA7-A8E7E57EC0DB}"/>
              </a:ext>
            </a:extLst>
          </p:cNvPr>
          <p:cNvSpPr>
            <a:spLocks noGrp="1"/>
          </p:cNvSpPr>
          <p:nvPr>
            <p:ph type="body" idx="1"/>
          </p:nvPr>
        </p:nvSpPr>
        <p:spPr/>
        <p:txBody>
          <a:bodyPr/>
          <a:lstStyle/>
          <a:p>
            <a:r>
              <a:rPr lang="en-US" dirty="0"/>
              <a:t>Two of the three results for Spanish speakers are statistically significant, while one is not. Those two significant models suggest that the Spanish group has almost twice the odds of a bad outcome! </a:t>
            </a:r>
          </a:p>
        </p:txBody>
      </p:sp>
      <p:sp>
        <p:nvSpPr>
          <p:cNvPr id="4" name="Slide Number Placeholder 3">
            <a:extLst>
              <a:ext uri="{FF2B5EF4-FFF2-40B4-BE49-F238E27FC236}">
                <a16:creationId xmlns:a16="http://schemas.microsoft.com/office/drawing/2014/main" id="{1246E748-96FA-9B57-A6D4-F99349E1CADE}"/>
              </a:ext>
            </a:extLst>
          </p:cNvPr>
          <p:cNvSpPr>
            <a:spLocks noGrp="1"/>
          </p:cNvSpPr>
          <p:nvPr>
            <p:ph type="sldNum" sz="quarter" idx="5"/>
          </p:nvPr>
        </p:nvSpPr>
        <p:spPr/>
        <p:txBody>
          <a:bodyPr/>
          <a:lstStyle/>
          <a:p>
            <a:fld id="{AB3960D7-3AF9-944C-A944-A2875AF5AF5E}" type="slidenum">
              <a:rPr lang="en-US" smtClean="0"/>
              <a:t>7</a:t>
            </a:fld>
            <a:endParaRPr lang="en-US"/>
          </a:p>
        </p:txBody>
      </p:sp>
    </p:spTree>
    <p:extLst>
      <p:ext uri="{BB962C8B-B14F-4D97-AF65-F5344CB8AC3E}">
        <p14:creationId xmlns:p14="http://schemas.microsoft.com/office/powerpoint/2010/main" val="201899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1380D-C440-7EAC-6961-4EC92CA28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9BFB1-E94B-23B2-7EF5-71BB1EE29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574239-64EC-353E-598F-E828150A0620}"/>
              </a:ext>
            </a:extLst>
          </p:cNvPr>
          <p:cNvSpPr>
            <a:spLocks noGrp="1"/>
          </p:cNvSpPr>
          <p:nvPr>
            <p:ph type="body" idx="1"/>
          </p:nvPr>
        </p:nvSpPr>
        <p:spPr/>
        <p:txBody>
          <a:bodyPr/>
          <a:lstStyle/>
          <a:p>
            <a:r>
              <a:rPr lang="en-US" dirty="0"/>
              <a:t>So at this point, you might be asking yourself, which coding scheme is correct?</a:t>
            </a:r>
          </a:p>
        </p:txBody>
      </p:sp>
      <p:sp>
        <p:nvSpPr>
          <p:cNvPr id="4" name="Slide Number Placeholder 3">
            <a:extLst>
              <a:ext uri="{FF2B5EF4-FFF2-40B4-BE49-F238E27FC236}">
                <a16:creationId xmlns:a16="http://schemas.microsoft.com/office/drawing/2014/main" id="{71CEBC6F-4076-361D-75DE-7A3BA394F768}"/>
              </a:ext>
            </a:extLst>
          </p:cNvPr>
          <p:cNvSpPr>
            <a:spLocks noGrp="1"/>
          </p:cNvSpPr>
          <p:nvPr>
            <p:ph type="sldNum" sz="quarter" idx="5"/>
          </p:nvPr>
        </p:nvSpPr>
        <p:spPr/>
        <p:txBody>
          <a:bodyPr/>
          <a:lstStyle/>
          <a:p>
            <a:fld id="{AB3960D7-3AF9-944C-A944-A2875AF5AF5E}" type="slidenum">
              <a:rPr lang="en-US" smtClean="0"/>
              <a:t>8</a:t>
            </a:fld>
            <a:endParaRPr lang="en-US"/>
          </a:p>
        </p:txBody>
      </p:sp>
    </p:spTree>
    <p:extLst>
      <p:ext uri="{BB962C8B-B14F-4D97-AF65-F5344CB8AC3E}">
        <p14:creationId xmlns:p14="http://schemas.microsoft.com/office/powerpoint/2010/main" val="5650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this question, we'll look at each coding scheme in turn, using a simple example. </a:t>
            </a:r>
          </a:p>
          <a:p>
            <a:r>
              <a:rPr lang="en-US" dirty="0"/>
              <a:t>R’s default coding scheme for regression is called a treatment contrast. In the </a:t>
            </a:r>
            <a:r>
              <a:rPr lang="en-US" dirty="0" err="1"/>
              <a:t>mtcars</a:t>
            </a:r>
            <a:r>
              <a:rPr lang="en-US" dirty="0"/>
              <a:t> dataset, if you wanted to see the simple relationship between miles per gallon and the car engine’s cylinders (4, 6, or 8), the </a:t>
            </a:r>
            <a:r>
              <a:rPr lang="en-US" dirty="0" err="1"/>
              <a:t>lm</a:t>
            </a:r>
            <a:r>
              <a:rPr lang="en-US" dirty="0"/>
              <a:t> function will automatically set up the coding scheme in this way, where each level of a factor will be compared against a reference level (in this case, a 4-cylinder engine). This is called a treatment contrast because traditionally the reference level would be the control level in a controlled experiment. </a:t>
            </a:r>
          </a:p>
          <a:p>
            <a:endParaRPr lang="en-US" dirty="0"/>
          </a:p>
          <a:p>
            <a:r>
              <a:rPr lang="en-US" dirty="0"/>
              <a:t>You can see (or set) the coding scheme matrix with the </a:t>
            </a:r>
            <a:r>
              <a:rPr lang="en-US" b="1" dirty="0"/>
              <a:t>contrasts</a:t>
            </a:r>
            <a:r>
              <a:rPr lang="en-US" dirty="0"/>
              <a:t> function in R.  </a:t>
            </a:r>
          </a:p>
        </p:txBody>
      </p:sp>
      <p:sp>
        <p:nvSpPr>
          <p:cNvPr id="4" name="Slide Number Placeholder 3"/>
          <p:cNvSpPr>
            <a:spLocks noGrp="1"/>
          </p:cNvSpPr>
          <p:nvPr>
            <p:ph type="sldNum" sz="quarter" idx="5"/>
          </p:nvPr>
        </p:nvSpPr>
        <p:spPr/>
        <p:txBody>
          <a:bodyPr/>
          <a:lstStyle/>
          <a:p>
            <a:fld id="{AB3960D7-3AF9-944C-A944-A2875AF5AF5E}" type="slidenum">
              <a:rPr lang="en-US" smtClean="0"/>
              <a:t>9</a:t>
            </a:fld>
            <a:endParaRPr lang="en-US"/>
          </a:p>
        </p:txBody>
      </p:sp>
    </p:spTree>
    <p:extLst>
      <p:ext uri="{BB962C8B-B14F-4D97-AF65-F5344CB8AC3E}">
        <p14:creationId xmlns:p14="http://schemas.microsoft.com/office/powerpoint/2010/main" val="206084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8EBF-84F2-BD33-20B0-572A371497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257250-3003-BF17-47A6-3ED0760480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5D0E1A-1575-6F63-C4A6-AD8201DB4944}"/>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3B99C64A-0D64-8F17-8E85-D1B0EF7B9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6AC25-5DE2-04DE-F6E3-3B8D8621E26C}"/>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370084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A236-8DAF-9AFD-C90A-8BB19DD248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10E415-34F7-EFDA-9300-DE05B9D6C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AA0B6C-326F-F2E0-BF7B-5C7952A5B263}"/>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2481C7C3-A4FB-68E8-B240-79638280C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B956D-06D4-8515-2B49-BD8869782269}"/>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406356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2F8C89-F12B-325D-FBF9-396A1CB044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799750-7CE0-A57A-D90F-60E09DC4EE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7FF3A-AD52-68AD-F1D1-A177403B6E95}"/>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4462232A-D81F-4A94-694D-26D906320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36C1-5619-957E-2DE0-6D309F4DFFC0}"/>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3774966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E2BB-E530-B495-BE77-E9493C136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0A500E-CD30-02DD-3F91-8B39727238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43EDA-D577-AF47-8642-2BFC66221EFC}"/>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278754DB-1990-32A6-06AE-BD49F8C5A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22480-F4E9-CB59-D13C-36620EEEBFCF}"/>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3186961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BB08-8F2B-7854-4236-FC9C122359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8280E9-97B2-5CF3-EB30-E9637D7146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29CAA8-9A9E-4A39-A67B-DC296F7825DB}"/>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2C83711C-CBF8-D9DB-3CEA-450F63DA9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8F599-29C5-DBF6-BAB2-A2C5FED09E14}"/>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327153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72E6-8849-9DEA-3873-14D80C6E5A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E7D82-8234-11D5-F80E-FACE5841F0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95243E-8751-ADD7-CC84-9A555BD07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C9D5B0-E981-A000-A5D6-5B83A3203617}"/>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6" name="Footer Placeholder 5">
            <a:extLst>
              <a:ext uri="{FF2B5EF4-FFF2-40B4-BE49-F238E27FC236}">
                <a16:creationId xmlns:a16="http://schemas.microsoft.com/office/drawing/2014/main" id="{FBC56E06-B5FA-25AB-80F3-8847235FD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38DF0-A9E2-EE01-8C8A-6F2EC2564B83}"/>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14861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6426-AEB2-6B99-B138-9ACAF646B0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F3112-41A6-6F04-373B-A42ACBDCA6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809F4E-AC3C-9DFF-5CF4-AA4295873A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5C34A-173F-8C14-A7CF-44C17FAF0A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F482D-19BF-8DFA-B71C-C972076624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BA5F88-FADB-05C6-E052-374E7BA7A8C4}"/>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8" name="Footer Placeholder 7">
            <a:extLst>
              <a:ext uri="{FF2B5EF4-FFF2-40B4-BE49-F238E27FC236}">
                <a16:creationId xmlns:a16="http://schemas.microsoft.com/office/drawing/2014/main" id="{BDE6AC7B-C1BD-6E82-666E-3DF62CCEA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1FFED5-8927-8FFF-4320-C7694FF8ECEB}"/>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55473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7200-F310-1AA7-19BF-8330E4FCF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19B962-CEB2-D249-3D95-774BE9CF7B5F}"/>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4" name="Footer Placeholder 3">
            <a:extLst>
              <a:ext uri="{FF2B5EF4-FFF2-40B4-BE49-F238E27FC236}">
                <a16:creationId xmlns:a16="http://schemas.microsoft.com/office/drawing/2014/main" id="{C2ADB677-DD42-7065-6814-835EE4B79F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9A54C8-CF04-9D45-8DC4-5FD3F5AC3634}"/>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28735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5613F-54D8-85E2-CD84-1E54EED9FABD}"/>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3" name="Footer Placeholder 2">
            <a:extLst>
              <a:ext uri="{FF2B5EF4-FFF2-40B4-BE49-F238E27FC236}">
                <a16:creationId xmlns:a16="http://schemas.microsoft.com/office/drawing/2014/main" id="{E5C840C5-E1A5-6594-F496-9CD9993915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0BDAF6-E0CA-6B80-AF45-C0436E3B0D23}"/>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117493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2F0D-626C-D9B6-329D-6925C6075E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1EF21D-FD85-2296-562A-E0CBF00C55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869765-D0BE-FB12-99F5-28953D85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66145-DC1D-82F8-49B2-D6F36B8AF059}"/>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6" name="Footer Placeholder 5">
            <a:extLst>
              <a:ext uri="{FF2B5EF4-FFF2-40B4-BE49-F238E27FC236}">
                <a16:creationId xmlns:a16="http://schemas.microsoft.com/office/drawing/2014/main" id="{779E9575-AFA7-E8DD-E80F-61F1EE661E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9677F-7BB8-B062-84D1-862F9C74E001}"/>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1218167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132C-6C17-39B9-85BA-E567D6130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BC9703-D6E4-E74B-8CE9-B2F6DDCB14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EEBFA5-CBA9-06C0-E703-CA3CF9B27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21AA74-8EB5-D52F-5AF1-004D30249CDC}"/>
              </a:ext>
            </a:extLst>
          </p:cNvPr>
          <p:cNvSpPr>
            <a:spLocks noGrp="1"/>
          </p:cNvSpPr>
          <p:nvPr>
            <p:ph type="dt" sz="half" idx="10"/>
          </p:nvPr>
        </p:nvSpPr>
        <p:spPr/>
        <p:txBody>
          <a:bodyPr/>
          <a:lstStyle/>
          <a:p>
            <a:fld id="{064E28E1-0116-0F4E-9FDC-3BCF342FF552}" type="datetimeFigureOut">
              <a:rPr lang="en-US" smtClean="0"/>
              <a:t>6/12/25</a:t>
            </a:fld>
            <a:endParaRPr lang="en-US"/>
          </a:p>
        </p:txBody>
      </p:sp>
      <p:sp>
        <p:nvSpPr>
          <p:cNvPr id="6" name="Footer Placeholder 5">
            <a:extLst>
              <a:ext uri="{FF2B5EF4-FFF2-40B4-BE49-F238E27FC236}">
                <a16:creationId xmlns:a16="http://schemas.microsoft.com/office/drawing/2014/main" id="{258F327D-257C-5A7F-0F53-950C1BF51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3A5C2-7859-DB65-17A8-BC05A7F38D9F}"/>
              </a:ext>
            </a:extLst>
          </p:cNvPr>
          <p:cNvSpPr>
            <a:spLocks noGrp="1"/>
          </p:cNvSpPr>
          <p:nvPr>
            <p:ph type="sldNum" sz="quarter" idx="12"/>
          </p:nvPr>
        </p:nvSpPr>
        <p:spPr/>
        <p:txBody>
          <a:bodyPr/>
          <a:lstStyle/>
          <a:p>
            <a:fld id="{5D7A5F69-E732-0544-ACC8-910FE1803014}" type="slidenum">
              <a:rPr lang="en-US" smtClean="0"/>
              <a:t>‹#›</a:t>
            </a:fld>
            <a:endParaRPr lang="en-US"/>
          </a:p>
        </p:txBody>
      </p:sp>
    </p:spTree>
    <p:extLst>
      <p:ext uri="{BB962C8B-B14F-4D97-AF65-F5344CB8AC3E}">
        <p14:creationId xmlns:p14="http://schemas.microsoft.com/office/powerpoint/2010/main" val="2089442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0E5DE-AC46-8300-F64E-5B099B4E2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FB3E46-A376-A7DB-46F5-B77590E2E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588F9-82BB-D755-E933-0E2027FCC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4E28E1-0116-0F4E-9FDC-3BCF342FF552}" type="datetimeFigureOut">
              <a:rPr lang="en-US" smtClean="0"/>
              <a:t>6/12/25</a:t>
            </a:fld>
            <a:endParaRPr lang="en-US"/>
          </a:p>
        </p:txBody>
      </p:sp>
      <p:sp>
        <p:nvSpPr>
          <p:cNvPr id="5" name="Footer Placeholder 4">
            <a:extLst>
              <a:ext uri="{FF2B5EF4-FFF2-40B4-BE49-F238E27FC236}">
                <a16:creationId xmlns:a16="http://schemas.microsoft.com/office/drawing/2014/main" id="{A95A51AC-E3A7-B989-D016-B59AAE717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4682C6-974D-38B2-8E78-2400B2509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7A5F69-E732-0544-ACC8-910FE1803014}" type="slidenum">
              <a:rPr lang="en-US" smtClean="0"/>
              <a:t>‹#›</a:t>
            </a:fld>
            <a:endParaRPr lang="en-US"/>
          </a:p>
        </p:txBody>
      </p:sp>
    </p:spTree>
    <p:extLst>
      <p:ext uri="{BB962C8B-B14F-4D97-AF65-F5344CB8AC3E}">
        <p14:creationId xmlns:p14="http://schemas.microsoft.com/office/powerpoint/2010/main" val="28402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with a car parked in front of it&#10;&#10;Description automatically generated with low confidence">
            <a:extLst>
              <a:ext uri="{FF2B5EF4-FFF2-40B4-BE49-F238E27FC236}">
                <a16:creationId xmlns:a16="http://schemas.microsoft.com/office/drawing/2014/main" id="{576DC6B6-2EF4-791F-1CB3-41200A1DF6F3}"/>
              </a:ext>
            </a:extLst>
          </p:cNvPr>
          <p:cNvPicPr>
            <a:picLocks noChangeAspect="1"/>
          </p:cNvPicPr>
          <p:nvPr/>
        </p:nvPicPr>
        <p:blipFill rotWithShape="1">
          <a:blip r:embed="rId3"/>
          <a:srcRect t="25540"/>
          <a:stretch>
            <a:fillRect/>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7EC13B-90BA-348A-D5C8-DDC1A01890AD}"/>
              </a:ext>
            </a:extLst>
          </p:cNvPr>
          <p:cNvSpPr>
            <a:spLocks noGrp="1"/>
          </p:cNvSpPr>
          <p:nvPr>
            <p:ph type="ctrTitle"/>
          </p:nvPr>
        </p:nvSpPr>
        <p:spPr>
          <a:xfrm>
            <a:off x="457361" y="294640"/>
            <a:ext cx="3973386" cy="4328159"/>
          </a:xfrm>
          <a:noFill/>
        </p:spPr>
        <p:txBody>
          <a:bodyPr>
            <a:noAutofit/>
          </a:bodyPr>
          <a:lstStyle/>
          <a:p>
            <a:pPr algn="l"/>
            <a:r>
              <a:rPr lang="en-US" sz="4400" dirty="0">
                <a:latin typeface="Big Caslon Medium" panose="02000603090000020003" pitchFamily="2" charset="-79"/>
                <a:cs typeface="Big Caslon Medium" panose="02000603090000020003" pitchFamily="2" charset="-79"/>
              </a:rPr>
              <a:t>Ethical Considerations of Contrasts in the Statistical Modeling of Medical Equity</a:t>
            </a:r>
          </a:p>
        </p:txBody>
      </p:sp>
      <p:sp>
        <p:nvSpPr>
          <p:cNvPr id="3" name="Subtitle 2">
            <a:extLst>
              <a:ext uri="{FF2B5EF4-FFF2-40B4-BE49-F238E27FC236}">
                <a16:creationId xmlns:a16="http://schemas.microsoft.com/office/drawing/2014/main" id="{A2871BA3-E2AD-B9D4-9353-83C3626D169C}"/>
              </a:ext>
            </a:extLst>
          </p:cNvPr>
          <p:cNvSpPr>
            <a:spLocks noGrp="1"/>
          </p:cNvSpPr>
          <p:nvPr>
            <p:ph type="subTitle" idx="1"/>
          </p:nvPr>
        </p:nvSpPr>
        <p:spPr>
          <a:xfrm>
            <a:off x="457361" y="4734559"/>
            <a:ext cx="4843109" cy="1485319"/>
          </a:xfrm>
          <a:noFill/>
        </p:spPr>
        <p:txBody>
          <a:bodyPr>
            <a:normAutofit fontScale="85000" lnSpcReduction="10000"/>
          </a:bodyPr>
          <a:lstStyle/>
          <a:p>
            <a:pPr algn="l"/>
            <a:endParaRPr lang="en-US" sz="2000" dirty="0"/>
          </a:p>
          <a:p>
            <a:pPr algn="l"/>
            <a:r>
              <a:rPr lang="en-US" sz="2000" dirty="0"/>
              <a:t>Nicole Chicoine, DO, MPH &amp; Dwight Barry, PhD</a:t>
            </a:r>
          </a:p>
          <a:p>
            <a:pPr algn="l"/>
            <a:r>
              <a:rPr lang="en-US" sz="2000" dirty="0"/>
              <a:t>Seattle Children’s Hospital</a:t>
            </a:r>
          </a:p>
          <a:p>
            <a:pPr algn="l"/>
            <a:r>
              <a:rPr lang="en-US" sz="2000" dirty="0"/>
              <a:t>Seattle, WA, USA</a:t>
            </a:r>
          </a:p>
        </p:txBody>
      </p:sp>
    </p:spTree>
    <p:extLst>
      <p:ext uri="{BB962C8B-B14F-4D97-AF65-F5344CB8AC3E}">
        <p14:creationId xmlns:p14="http://schemas.microsoft.com/office/powerpoint/2010/main" val="742469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34866-8B5D-E86E-6AB4-2A698A6585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922A56-AD14-ED03-2A75-99C8E7D393D8}"/>
              </a:ext>
            </a:extLst>
          </p:cNvPr>
          <p:cNvPicPr>
            <a:picLocks noChangeAspect="1"/>
          </p:cNvPicPr>
          <p:nvPr/>
        </p:nvPicPr>
        <p:blipFill>
          <a:blip r:embed="rId3"/>
          <a:srcRect r="1732" b="91556"/>
          <a:stretch>
            <a:fillRect/>
          </a:stretch>
        </p:blipFill>
        <p:spPr>
          <a:xfrm>
            <a:off x="2249736" y="2491740"/>
            <a:ext cx="7559294" cy="579120"/>
          </a:xfrm>
          <a:prstGeom prst="rect">
            <a:avLst/>
          </a:prstGeom>
        </p:spPr>
      </p:pic>
      <p:pic>
        <p:nvPicPr>
          <p:cNvPr id="2" name="Picture 1">
            <a:extLst>
              <a:ext uri="{FF2B5EF4-FFF2-40B4-BE49-F238E27FC236}">
                <a16:creationId xmlns:a16="http://schemas.microsoft.com/office/drawing/2014/main" id="{1B5D0CB3-2947-EEA9-2547-0266FE5E6656}"/>
              </a:ext>
            </a:extLst>
          </p:cNvPr>
          <p:cNvPicPr>
            <a:picLocks noChangeAspect="1"/>
          </p:cNvPicPr>
          <p:nvPr/>
        </p:nvPicPr>
        <p:blipFill>
          <a:blip r:embed="rId3"/>
          <a:srcRect t="49482" r="1732" b="30222"/>
          <a:stretch>
            <a:fillRect/>
          </a:stretch>
        </p:blipFill>
        <p:spPr>
          <a:xfrm>
            <a:off x="2249736" y="3070860"/>
            <a:ext cx="7559294" cy="1391920"/>
          </a:xfrm>
          <a:prstGeom prst="rect">
            <a:avLst/>
          </a:prstGeom>
        </p:spPr>
      </p:pic>
      <p:pic>
        <p:nvPicPr>
          <p:cNvPr id="4" name="Picture 3">
            <a:extLst>
              <a:ext uri="{FF2B5EF4-FFF2-40B4-BE49-F238E27FC236}">
                <a16:creationId xmlns:a16="http://schemas.microsoft.com/office/drawing/2014/main" id="{8C8484FF-883F-5F72-48D4-3096FB8A37AC}"/>
              </a:ext>
            </a:extLst>
          </p:cNvPr>
          <p:cNvPicPr>
            <a:picLocks noChangeAspect="1"/>
          </p:cNvPicPr>
          <p:nvPr/>
        </p:nvPicPr>
        <p:blipFill>
          <a:blip r:embed="rId4"/>
          <a:srcRect r="1427" b="91259"/>
          <a:stretch>
            <a:fillRect/>
          </a:stretch>
        </p:blipFill>
        <p:spPr>
          <a:xfrm>
            <a:off x="2249737" y="325120"/>
            <a:ext cx="7559294" cy="599440"/>
          </a:xfrm>
          <a:prstGeom prst="rect">
            <a:avLst/>
          </a:prstGeom>
        </p:spPr>
      </p:pic>
      <p:pic>
        <p:nvPicPr>
          <p:cNvPr id="5" name="Picture 4">
            <a:extLst>
              <a:ext uri="{FF2B5EF4-FFF2-40B4-BE49-F238E27FC236}">
                <a16:creationId xmlns:a16="http://schemas.microsoft.com/office/drawing/2014/main" id="{3A3CB45C-B495-447B-CEE1-E74D51610FF3}"/>
              </a:ext>
            </a:extLst>
          </p:cNvPr>
          <p:cNvPicPr>
            <a:picLocks noChangeAspect="1"/>
          </p:cNvPicPr>
          <p:nvPr/>
        </p:nvPicPr>
        <p:blipFill>
          <a:blip r:embed="rId4"/>
          <a:srcRect t="49481" r="1427" b="30223"/>
          <a:stretch>
            <a:fillRect/>
          </a:stretch>
        </p:blipFill>
        <p:spPr>
          <a:xfrm>
            <a:off x="2249736" y="899160"/>
            <a:ext cx="7559294" cy="1391920"/>
          </a:xfrm>
          <a:prstGeom prst="rect">
            <a:avLst/>
          </a:prstGeom>
        </p:spPr>
      </p:pic>
      <p:sp>
        <p:nvSpPr>
          <p:cNvPr id="9" name="Rectangle 8">
            <a:extLst>
              <a:ext uri="{FF2B5EF4-FFF2-40B4-BE49-F238E27FC236}">
                <a16:creationId xmlns:a16="http://schemas.microsoft.com/office/drawing/2014/main" id="{59BE1257-62B7-4F42-A514-97E882C4B99F}"/>
              </a:ext>
            </a:extLst>
          </p:cNvPr>
          <p:cNvSpPr/>
          <p:nvPr/>
        </p:nvSpPr>
        <p:spPr>
          <a:xfrm>
            <a:off x="3850640" y="307086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780032A-91C4-BE10-9774-6039CBF2CC77}"/>
              </a:ext>
            </a:extLst>
          </p:cNvPr>
          <p:cNvPicPr>
            <a:picLocks noChangeAspect="1"/>
          </p:cNvPicPr>
          <p:nvPr/>
        </p:nvPicPr>
        <p:blipFill>
          <a:blip r:embed="rId5"/>
          <a:srcRect b="90666"/>
          <a:stretch>
            <a:fillRect/>
          </a:stretch>
        </p:blipFill>
        <p:spPr>
          <a:xfrm>
            <a:off x="2249736" y="4673600"/>
            <a:ext cx="7559294" cy="640080"/>
          </a:xfrm>
          <a:prstGeom prst="rect">
            <a:avLst/>
          </a:prstGeom>
        </p:spPr>
      </p:pic>
      <p:pic>
        <p:nvPicPr>
          <p:cNvPr id="7" name="Picture 6">
            <a:extLst>
              <a:ext uri="{FF2B5EF4-FFF2-40B4-BE49-F238E27FC236}">
                <a16:creationId xmlns:a16="http://schemas.microsoft.com/office/drawing/2014/main" id="{9CCED2C8-9758-08AF-BE94-8A14DB36AD3D}"/>
              </a:ext>
            </a:extLst>
          </p:cNvPr>
          <p:cNvPicPr>
            <a:picLocks noChangeAspect="1"/>
          </p:cNvPicPr>
          <p:nvPr/>
        </p:nvPicPr>
        <p:blipFill>
          <a:blip r:embed="rId5"/>
          <a:srcRect t="50074" b="30370"/>
          <a:stretch>
            <a:fillRect/>
          </a:stretch>
        </p:blipFill>
        <p:spPr>
          <a:xfrm>
            <a:off x="2249736" y="5313680"/>
            <a:ext cx="7559294" cy="1341120"/>
          </a:xfrm>
          <a:prstGeom prst="rect">
            <a:avLst/>
          </a:prstGeom>
        </p:spPr>
      </p:pic>
      <p:sp>
        <p:nvSpPr>
          <p:cNvPr id="8" name="Rectangle 7">
            <a:extLst>
              <a:ext uri="{FF2B5EF4-FFF2-40B4-BE49-F238E27FC236}">
                <a16:creationId xmlns:a16="http://schemas.microsoft.com/office/drawing/2014/main" id="{6D3B8577-C621-6A1A-4C98-3A28DEC438D6}"/>
              </a:ext>
            </a:extLst>
          </p:cNvPr>
          <p:cNvSpPr/>
          <p:nvPr/>
        </p:nvSpPr>
        <p:spPr>
          <a:xfrm>
            <a:off x="3850640" y="531368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2DC606-D3E5-690B-2A9F-2DC99DB9183E}"/>
              </a:ext>
            </a:extLst>
          </p:cNvPr>
          <p:cNvSpPr/>
          <p:nvPr/>
        </p:nvSpPr>
        <p:spPr>
          <a:xfrm>
            <a:off x="3850640" y="92456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5AEC0A0-889B-C94D-63A8-DEA1B803E4A6}"/>
              </a:ext>
            </a:extLst>
          </p:cNvPr>
          <p:cNvSpPr/>
          <p:nvPr/>
        </p:nvSpPr>
        <p:spPr>
          <a:xfrm>
            <a:off x="2249736" y="2491740"/>
            <a:ext cx="7559294" cy="1971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4DF1D4-985E-487A-DFD0-8A879C00B204}"/>
              </a:ext>
            </a:extLst>
          </p:cNvPr>
          <p:cNvSpPr/>
          <p:nvPr/>
        </p:nvSpPr>
        <p:spPr>
          <a:xfrm>
            <a:off x="2249736" y="4673600"/>
            <a:ext cx="7559294" cy="1971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261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8CAB-6A9F-1151-5046-C543A641B89E}"/>
              </a:ext>
            </a:extLst>
          </p:cNvPr>
          <p:cNvSpPr>
            <a:spLocks noGrp="1"/>
          </p:cNvSpPr>
          <p:nvPr>
            <p:ph type="title"/>
          </p:nvPr>
        </p:nvSpPr>
        <p:spPr/>
        <p:txBody>
          <a:bodyPr/>
          <a:lstStyle/>
          <a:p>
            <a:r>
              <a:rPr lang="en-US" dirty="0"/>
              <a:t>Of note for equity are sum contrasts, aka deviation contrasts, aka effect coding</a:t>
            </a:r>
          </a:p>
        </p:txBody>
      </p:sp>
      <p:pic>
        <p:nvPicPr>
          <p:cNvPr id="4" name="Picture 3">
            <a:extLst>
              <a:ext uri="{FF2B5EF4-FFF2-40B4-BE49-F238E27FC236}">
                <a16:creationId xmlns:a16="http://schemas.microsoft.com/office/drawing/2014/main" id="{B22F45C0-98A4-12ED-F783-80F027278C29}"/>
              </a:ext>
            </a:extLst>
          </p:cNvPr>
          <p:cNvPicPr>
            <a:picLocks noChangeAspect="1"/>
          </p:cNvPicPr>
          <p:nvPr/>
        </p:nvPicPr>
        <p:blipFill>
          <a:blip r:embed="rId3"/>
          <a:srcRect t="14759"/>
          <a:stretch>
            <a:fillRect/>
          </a:stretch>
        </p:blipFill>
        <p:spPr>
          <a:xfrm>
            <a:off x="1676807" y="2135504"/>
            <a:ext cx="8838386" cy="3411855"/>
          </a:xfrm>
          <a:prstGeom prst="rect">
            <a:avLst/>
          </a:prstGeom>
        </p:spPr>
      </p:pic>
    </p:spTree>
    <p:extLst>
      <p:ext uri="{BB962C8B-B14F-4D97-AF65-F5344CB8AC3E}">
        <p14:creationId xmlns:p14="http://schemas.microsoft.com/office/powerpoint/2010/main" val="363736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325DA-3B31-ECE2-F05C-DAAF51265E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528E64-C245-D7DD-F2BA-502886AC3230}"/>
              </a:ext>
            </a:extLst>
          </p:cNvPr>
          <p:cNvPicPr>
            <a:picLocks noChangeAspect="1"/>
          </p:cNvPicPr>
          <p:nvPr/>
        </p:nvPicPr>
        <p:blipFill>
          <a:blip r:embed="rId3"/>
          <a:srcRect r="1732" b="91556"/>
          <a:stretch>
            <a:fillRect/>
          </a:stretch>
        </p:blipFill>
        <p:spPr>
          <a:xfrm>
            <a:off x="2249736" y="2491740"/>
            <a:ext cx="7559294" cy="579120"/>
          </a:xfrm>
          <a:prstGeom prst="rect">
            <a:avLst/>
          </a:prstGeom>
        </p:spPr>
      </p:pic>
      <p:pic>
        <p:nvPicPr>
          <p:cNvPr id="2" name="Picture 1">
            <a:extLst>
              <a:ext uri="{FF2B5EF4-FFF2-40B4-BE49-F238E27FC236}">
                <a16:creationId xmlns:a16="http://schemas.microsoft.com/office/drawing/2014/main" id="{4E2A4035-C201-874B-4430-C2564C0D4D74}"/>
              </a:ext>
            </a:extLst>
          </p:cNvPr>
          <p:cNvPicPr>
            <a:picLocks noChangeAspect="1"/>
          </p:cNvPicPr>
          <p:nvPr/>
        </p:nvPicPr>
        <p:blipFill>
          <a:blip r:embed="rId3"/>
          <a:srcRect t="49482" r="1732" b="30222"/>
          <a:stretch>
            <a:fillRect/>
          </a:stretch>
        </p:blipFill>
        <p:spPr>
          <a:xfrm>
            <a:off x="2249736" y="3070860"/>
            <a:ext cx="7559294" cy="1391920"/>
          </a:xfrm>
          <a:prstGeom prst="rect">
            <a:avLst/>
          </a:prstGeom>
        </p:spPr>
      </p:pic>
      <p:pic>
        <p:nvPicPr>
          <p:cNvPr id="4" name="Picture 3">
            <a:extLst>
              <a:ext uri="{FF2B5EF4-FFF2-40B4-BE49-F238E27FC236}">
                <a16:creationId xmlns:a16="http://schemas.microsoft.com/office/drawing/2014/main" id="{0D7A8037-A359-76CE-D73F-EBC86699D5D3}"/>
              </a:ext>
            </a:extLst>
          </p:cNvPr>
          <p:cNvPicPr>
            <a:picLocks noChangeAspect="1"/>
          </p:cNvPicPr>
          <p:nvPr/>
        </p:nvPicPr>
        <p:blipFill>
          <a:blip r:embed="rId4"/>
          <a:srcRect r="1427" b="91259"/>
          <a:stretch>
            <a:fillRect/>
          </a:stretch>
        </p:blipFill>
        <p:spPr>
          <a:xfrm>
            <a:off x="2249737" y="325120"/>
            <a:ext cx="7559294" cy="599440"/>
          </a:xfrm>
          <a:prstGeom prst="rect">
            <a:avLst/>
          </a:prstGeom>
        </p:spPr>
      </p:pic>
      <p:pic>
        <p:nvPicPr>
          <p:cNvPr id="5" name="Picture 4">
            <a:extLst>
              <a:ext uri="{FF2B5EF4-FFF2-40B4-BE49-F238E27FC236}">
                <a16:creationId xmlns:a16="http://schemas.microsoft.com/office/drawing/2014/main" id="{46F6C8AE-11D1-8DCA-25A7-259C9D161CD2}"/>
              </a:ext>
            </a:extLst>
          </p:cNvPr>
          <p:cNvPicPr>
            <a:picLocks noChangeAspect="1"/>
          </p:cNvPicPr>
          <p:nvPr/>
        </p:nvPicPr>
        <p:blipFill>
          <a:blip r:embed="rId4"/>
          <a:srcRect t="49481" r="1427" b="30223"/>
          <a:stretch>
            <a:fillRect/>
          </a:stretch>
        </p:blipFill>
        <p:spPr>
          <a:xfrm>
            <a:off x="2249736" y="899160"/>
            <a:ext cx="7559294" cy="1391920"/>
          </a:xfrm>
          <a:prstGeom prst="rect">
            <a:avLst/>
          </a:prstGeom>
        </p:spPr>
      </p:pic>
      <p:sp>
        <p:nvSpPr>
          <p:cNvPr id="9" name="Rectangle 8">
            <a:extLst>
              <a:ext uri="{FF2B5EF4-FFF2-40B4-BE49-F238E27FC236}">
                <a16:creationId xmlns:a16="http://schemas.microsoft.com/office/drawing/2014/main" id="{090FFB0F-3187-6AD7-7255-DEBA297D9FA8}"/>
              </a:ext>
            </a:extLst>
          </p:cNvPr>
          <p:cNvSpPr/>
          <p:nvPr/>
        </p:nvSpPr>
        <p:spPr>
          <a:xfrm>
            <a:off x="3850640" y="307086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AA4C9D4-F2D8-F242-3DA9-4BAB049D54E3}"/>
              </a:ext>
            </a:extLst>
          </p:cNvPr>
          <p:cNvPicPr>
            <a:picLocks noChangeAspect="1"/>
          </p:cNvPicPr>
          <p:nvPr/>
        </p:nvPicPr>
        <p:blipFill>
          <a:blip r:embed="rId5"/>
          <a:srcRect b="90666"/>
          <a:stretch>
            <a:fillRect/>
          </a:stretch>
        </p:blipFill>
        <p:spPr>
          <a:xfrm>
            <a:off x="2249736" y="4673600"/>
            <a:ext cx="7559294" cy="640080"/>
          </a:xfrm>
          <a:prstGeom prst="rect">
            <a:avLst/>
          </a:prstGeom>
        </p:spPr>
      </p:pic>
      <p:pic>
        <p:nvPicPr>
          <p:cNvPr id="7" name="Picture 6">
            <a:extLst>
              <a:ext uri="{FF2B5EF4-FFF2-40B4-BE49-F238E27FC236}">
                <a16:creationId xmlns:a16="http://schemas.microsoft.com/office/drawing/2014/main" id="{1087C21E-976C-5019-C3F0-675EC3F334DC}"/>
              </a:ext>
            </a:extLst>
          </p:cNvPr>
          <p:cNvPicPr>
            <a:picLocks noChangeAspect="1"/>
          </p:cNvPicPr>
          <p:nvPr/>
        </p:nvPicPr>
        <p:blipFill>
          <a:blip r:embed="rId5"/>
          <a:srcRect t="50074" b="30370"/>
          <a:stretch>
            <a:fillRect/>
          </a:stretch>
        </p:blipFill>
        <p:spPr>
          <a:xfrm>
            <a:off x="2249736" y="5313680"/>
            <a:ext cx="7559294" cy="1341120"/>
          </a:xfrm>
          <a:prstGeom prst="rect">
            <a:avLst/>
          </a:prstGeom>
        </p:spPr>
      </p:pic>
      <p:sp>
        <p:nvSpPr>
          <p:cNvPr id="8" name="Rectangle 7">
            <a:extLst>
              <a:ext uri="{FF2B5EF4-FFF2-40B4-BE49-F238E27FC236}">
                <a16:creationId xmlns:a16="http://schemas.microsoft.com/office/drawing/2014/main" id="{B70CE654-7AAA-17D1-E0CE-1F0090151C2C}"/>
              </a:ext>
            </a:extLst>
          </p:cNvPr>
          <p:cNvSpPr/>
          <p:nvPr/>
        </p:nvSpPr>
        <p:spPr>
          <a:xfrm>
            <a:off x="3850640" y="531368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F0B358-A0E9-2097-BB67-100F9A58ED5A}"/>
              </a:ext>
            </a:extLst>
          </p:cNvPr>
          <p:cNvSpPr/>
          <p:nvPr/>
        </p:nvSpPr>
        <p:spPr>
          <a:xfrm>
            <a:off x="2249736" y="4683760"/>
            <a:ext cx="7559294" cy="1971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087CFF-2869-665C-749A-3A26C5DAF060}"/>
              </a:ext>
            </a:extLst>
          </p:cNvPr>
          <p:cNvSpPr txBox="1"/>
          <p:nvPr/>
        </p:nvSpPr>
        <p:spPr>
          <a:xfrm>
            <a:off x="2956560" y="3649980"/>
            <a:ext cx="690574" cy="707886"/>
          </a:xfrm>
          <a:prstGeom prst="rect">
            <a:avLst/>
          </a:prstGeom>
          <a:noFill/>
        </p:spPr>
        <p:txBody>
          <a:bodyPr wrap="none" rtlCol="0">
            <a:spAutoFit/>
          </a:bodyPr>
          <a:lstStyle/>
          <a:p>
            <a:r>
              <a:rPr lang="en-US" sz="2000" dirty="0"/>
              <a:t>4 </a:t>
            </a:r>
            <a:r>
              <a:rPr lang="en-US" sz="2000" dirty="0" err="1"/>
              <a:t>cyl</a:t>
            </a:r>
            <a:endParaRPr lang="en-US" sz="2000" dirty="0"/>
          </a:p>
          <a:p>
            <a:r>
              <a:rPr lang="en-US" sz="2000" dirty="0"/>
              <a:t>6 </a:t>
            </a:r>
            <a:r>
              <a:rPr lang="en-US" sz="2000" dirty="0" err="1"/>
              <a:t>cyl</a:t>
            </a:r>
            <a:endParaRPr lang="en-US" sz="2000" dirty="0"/>
          </a:p>
        </p:txBody>
      </p:sp>
    </p:spTree>
    <p:extLst>
      <p:ext uri="{BB962C8B-B14F-4D97-AF65-F5344CB8AC3E}">
        <p14:creationId xmlns:p14="http://schemas.microsoft.com/office/powerpoint/2010/main" val="364968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AE239-7BE4-9F93-4767-29B38935D39D}"/>
              </a:ext>
            </a:extLst>
          </p:cNvPr>
          <p:cNvSpPr>
            <a:spLocks noGrp="1"/>
          </p:cNvSpPr>
          <p:nvPr>
            <p:ph type="title"/>
          </p:nvPr>
        </p:nvSpPr>
        <p:spPr/>
        <p:txBody>
          <a:bodyPr>
            <a:normAutofit/>
          </a:bodyPr>
          <a:lstStyle/>
          <a:p>
            <a:r>
              <a:rPr lang="en-US" dirty="0"/>
              <a:t>Weighted effect coding looks at the sample mean instead of the grand mean</a:t>
            </a:r>
          </a:p>
        </p:txBody>
      </p:sp>
      <p:pic>
        <p:nvPicPr>
          <p:cNvPr id="4" name="Picture 3">
            <a:extLst>
              <a:ext uri="{FF2B5EF4-FFF2-40B4-BE49-F238E27FC236}">
                <a16:creationId xmlns:a16="http://schemas.microsoft.com/office/drawing/2014/main" id="{86D85284-0B8B-2B10-FDCE-DFF3498DEA4D}"/>
              </a:ext>
            </a:extLst>
          </p:cNvPr>
          <p:cNvPicPr>
            <a:picLocks noChangeAspect="1"/>
          </p:cNvPicPr>
          <p:nvPr/>
        </p:nvPicPr>
        <p:blipFill>
          <a:blip r:embed="rId3"/>
          <a:stretch>
            <a:fillRect/>
          </a:stretch>
        </p:blipFill>
        <p:spPr>
          <a:xfrm>
            <a:off x="1668258" y="2220516"/>
            <a:ext cx="8855483" cy="2869733"/>
          </a:xfrm>
          <a:prstGeom prst="rect">
            <a:avLst/>
          </a:prstGeom>
        </p:spPr>
      </p:pic>
      <p:sp>
        <p:nvSpPr>
          <p:cNvPr id="5" name="TextBox 4">
            <a:extLst>
              <a:ext uri="{FF2B5EF4-FFF2-40B4-BE49-F238E27FC236}">
                <a16:creationId xmlns:a16="http://schemas.microsoft.com/office/drawing/2014/main" id="{8636C712-C773-6F4E-F2A0-4CD56A0F4BF3}"/>
              </a:ext>
            </a:extLst>
          </p:cNvPr>
          <p:cNvSpPr txBox="1"/>
          <p:nvPr/>
        </p:nvSpPr>
        <p:spPr>
          <a:xfrm>
            <a:off x="1066800" y="6356588"/>
            <a:ext cx="5522089" cy="369332"/>
          </a:xfrm>
          <a:prstGeom prst="rect">
            <a:avLst/>
          </a:prstGeom>
          <a:noFill/>
        </p:spPr>
        <p:txBody>
          <a:bodyPr wrap="none" rtlCol="0">
            <a:spAutoFit/>
          </a:bodyPr>
          <a:lstStyle/>
          <a:p>
            <a:r>
              <a:rPr lang="en-US" dirty="0"/>
              <a:t>Nieuwenhuis, et al. 2017. The R Journal 9(1):477-485.  </a:t>
            </a:r>
          </a:p>
        </p:txBody>
      </p:sp>
      <p:pic>
        <p:nvPicPr>
          <p:cNvPr id="6" name="Picture 4" descr="QR Code Image">
            <a:extLst>
              <a:ext uri="{FF2B5EF4-FFF2-40B4-BE49-F238E27FC236}">
                <a16:creationId xmlns:a16="http://schemas.microsoft.com/office/drawing/2014/main" id="{2A9289A4-7475-91C6-9DE6-93378223A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 y="5826760"/>
            <a:ext cx="899160" cy="89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74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EA377-FEE7-103F-86E2-F6EB37D132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5F8BF-A28D-FF32-8326-C53547E17E31}"/>
              </a:ext>
            </a:extLst>
          </p:cNvPr>
          <p:cNvPicPr>
            <a:picLocks noChangeAspect="1"/>
          </p:cNvPicPr>
          <p:nvPr/>
        </p:nvPicPr>
        <p:blipFill>
          <a:blip r:embed="rId3"/>
          <a:srcRect r="1732" b="91556"/>
          <a:stretch>
            <a:fillRect/>
          </a:stretch>
        </p:blipFill>
        <p:spPr>
          <a:xfrm>
            <a:off x="2249736" y="2491740"/>
            <a:ext cx="7559294" cy="579120"/>
          </a:xfrm>
          <a:prstGeom prst="rect">
            <a:avLst/>
          </a:prstGeom>
        </p:spPr>
      </p:pic>
      <p:pic>
        <p:nvPicPr>
          <p:cNvPr id="2" name="Picture 1">
            <a:extLst>
              <a:ext uri="{FF2B5EF4-FFF2-40B4-BE49-F238E27FC236}">
                <a16:creationId xmlns:a16="http://schemas.microsoft.com/office/drawing/2014/main" id="{9B878AAC-7B79-5FF9-70BD-BBAC78D9C8F4}"/>
              </a:ext>
            </a:extLst>
          </p:cNvPr>
          <p:cNvPicPr>
            <a:picLocks noChangeAspect="1"/>
          </p:cNvPicPr>
          <p:nvPr/>
        </p:nvPicPr>
        <p:blipFill>
          <a:blip r:embed="rId3"/>
          <a:srcRect t="49482" r="1732" b="30222"/>
          <a:stretch>
            <a:fillRect/>
          </a:stretch>
        </p:blipFill>
        <p:spPr>
          <a:xfrm>
            <a:off x="2249736" y="3070860"/>
            <a:ext cx="7559294" cy="1391920"/>
          </a:xfrm>
          <a:prstGeom prst="rect">
            <a:avLst/>
          </a:prstGeom>
        </p:spPr>
      </p:pic>
      <p:pic>
        <p:nvPicPr>
          <p:cNvPr id="4" name="Picture 3">
            <a:extLst>
              <a:ext uri="{FF2B5EF4-FFF2-40B4-BE49-F238E27FC236}">
                <a16:creationId xmlns:a16="http://schemas.microsoft.com/office/drawing/2014/main" id="{2557A057-CD9F-D714-AA50-AF97A87B68A4}"/>
              </a:ext>
            </a:extLst>
          </p:cNvPr>
          <p:cNvPicPr>
            <a:picLocks noChangeAspect="1"/>
          </p:cNvPicPr>
          <p:nvPr/>
        </p:nvPicPr>
        <p:blipFill>
          <a:blip r:embed="rId4"/>
          <a:srcRect r="1427" b="91259"/>
          <a:stretch>
            <a:fillRect/>
          </a:stretch>
        </p:blipFill>
        <p:spPr>
          <a:xfrm>
            <a:off x="2249737" y="325120"/>
            <a:ext cx="7559294" cy="599440"/>
          </a:xfrm>
          <a:prstGeom prst="rect">
            <a:avLst/>
          </a:prstGeom>
        </p:spPr>
      </p:pic>
      <p:pic>
        <p:nvPicPr>
          <p:cNvPr id="5" name="Picture 4">
            <a:extLst>
              <a:ext uri="{FF2B5EF4-FFF2-40B4-BE49-F238E27FC236}">
                <a16:creationId xmlns:a16="http://schemas.microsoft.com/office/drawing/2014/main" id="{87AD6EF2-3E12-3608-E5ED-DE31D6D3B174}"/>
              </a:ext>
            </a:extLst>
          </p:cNvPr>
          <p:cNvPicPr>
            <a:picLocks noChangeAspect="1"/>
          </p:cNvPicPr>
          <p:nvPr/>
        </p:nvPicPr>
        <p:blipFill>
          <a:blip r:embed="rId4"/>
          <a:srcRect t="49481" r="1427" b="30223"/>
          <a:stretch>
            <a:fillRect/>
          </a:stretch>
        </p:blipFill>
        <p:spPr>
          <a:xfrm>
            <a:off x="2249736" y="899160"/>
            <a:ext cx="7559294" cy="1391920"/>
          </a:xfrm>
          <a:prstGeom prst="rect">
            <a:avLst/>
          </a:prstGeom>
        </p:spPr>
      </p:pic>
      <p:pic>
        <p:nvPicPr>
          <p:cNvPr id="6" name="Picture 5">
            <a:extLst>
              <a:ext uri="{FF2B5EF4-FFF2-40B4-BE49-F238E27FC236}">
                <a16:creationId xmlns:a16="http://schemas.microsoft.com/office/drawing/2014/main" id="{8A174E60-57CC-6E7D-AB51-0BCA3B62605A}"/>
              </a:ext>
            </a:extLst>
          </p:cNvPr>
          <p:cNvPicPr>
            <a:picLocks noChangeAspect="1"/>
          </p:cNvPicPr>
          <p:nvPr/>
        </p:nvPicPr>
        <p:blipFill>
          <a:blip r:embed="rId5"/>
          <a:srcRect b="90666"/>
          <a:stretch>
            <a:fillRect/>
          </a:stretch>
        </p:blipFill>
        <p:spPr>
          <a:xfrm>
            <a:off x="2249736" y="4673600"/>
            <a:ext cx="7559294" cy="640080"/>
          </a:xfrm>
          <a:prstGeom prst="rect">
            <a:avLst/>
          </a:prstGeom>
        </p:spPr>
      </p:pic>
      <p:pic>
        <p:nvPicPr>
          <p:cNvPr id="7" name="Picture 6">
            <a:extLst>
              <a:ext uri="{FF2B5EF4-FFF2-40B4-BE49-F238E27FC236}">
                <a16:creationId xmlns:a16="http://schemas.microsoft.com/office/drawing/2014/main" id="{58A2147D-0102-079C-D550-B2C75285A391}"/>
              </a:ext>
            </a:extLst>
          </p:cNvPr>
          <p:cNvPicPr>
            <a:picLocks noChangeAspect="1"/>
          </p:cNvPicPr>
          <p:nvPr/>
        </p:nvPicPr>
        <p:blipFill>
          <a:blip r:embed="rId5"/>
          <a:srcRect t="50074" b="30370"/>
          <a:stretch>
            <a:fillRect/>
          </a:stretch>
        </p:blipFill>
        <p:spPr>
          <a:xfrm>
            <a:off x="2249736" y="5313680"/>
            <a:ext cx="7559294" cy="1341120"/>
          </a:xfrm>
          <a:prstGeom prst="rect">
            <a:avLst/>
          </a:prstGeom>
        </p:spPr>
      </p:pic>
      <p:sp>
        <p:nvSpPr>
          <p:cNvPr id="8" name="Rectangle 7">
            <a:extLst>
              <a:ext uri="{FF2B5EF4-FFF2-40B4-BE49-F238E27FC236}">
                <a16:creationId xmlns:a16="http://schemas.microsoft.com/office/drawing/2014/main" id="{3226ED65-5508-0C0A-608C-48352ACE0B2C}"/>
              </a:ext>
            </a:extLst>
          </p:cNvPr>
          <p:cNvSpPr/>
          <p:nvPr/>
        </p:nvSpPr>
        <p:spPr>
          <a:xfrm>
            <a:off x="3789680" y="5313680"/>
            <a:ext cx="1148080" cy="13106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975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aphic without alt text">
            <a:extLst>
              <a:ext uri="{FF2B5EF4-FFF2-40B4-BE49-F238E27FC236}">
                <a16:creationId xmlns:a16="http://schemas.microsoft.com/office/drawing/2014/main" id="{713C261E-D1B5-E224-B27D-E638FFB7E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42" y="108270"/>
            <a:ext cx="8842875" cy="6316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EE9651-8AAB-F467-6F36-489DE47941E7}"/>
              </a:ext>
            </a:extLst>
          </p:cNvPr>
          <p:cNvSpPr txBox="1"/>
          <p:nvPr/>
        </p:nvSpPr>
        <p:spPr>
          <a:xfrm>
            <a:off x="1066800" y="6356588"/>
            <a:ext cx="5522089" cy="369332"/>
          </a:xfrm>
          <a:prstGeom prst="rect">
            <a:avLst/>
          </a:prstGeom>
          <a:noFill/>
        </p:spPr>
        <p:txBody>
          <a:bodyPr wrap="none" rtlCol="0">
            <a:spAutoFit/>
          </a:bodyPr>
          <a:lstStyle/>
          <a:p>
            <a:r>
              <a:rPr lang="en-US" dirty="0"/>
              <a:t>Nieuwenhuis, et al. 2017. The R Journal 9(1):477-485.  </a:t>
            </a:r>
          </a:p>
        </p:txBody>
      </p:sp>
      <p:pic>
        <p:nvPicPr>
          <p:cNvPr id="6148" name="Picture 4" descr="QR Code Image">
            <a:extLst>
              <a:ext uri="{FF2B5EF4-FFF2-40B4-BE49-F238E27FC236}">
                <a16:creationId xmlns:a16="http://schemas.microsoft.com/office/drawing/2014/main" id="{F2ECE7C4-2F2F-FE16-93ED-AF34B36C6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 y="5826760"/>
            <a:ext cx="899160" cy="899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7D5CCC-933C-8F91-862F-A61DC12B80B5}"/>
              </a:ext>
            </a:extLst>
          </p:cNvPr>
          <p:cNvSpPr txBox="1"/>
          <p:nvPr/>
        </p:nvSpPr>
        <p:spPr>
          <a:xfrm>
            <a:off x="4074160" y="5806440"/>
            <a:ext cx="639919" cy="369332"/>
          </a:xfrm>
          <a:prstGeom prst="rect">
            <a:avLst/>
          </a:prstGeom>
          <a:solidFill>
            <a:schemeClr val="bg1"/>
          </a:solidFill>
        </p:spPr>
        <p:txBody>
          <a:bodyPr wrap="none" rtlCol="0">
            <a:spAutoFit/>
          </a:bodyPr>
          <a:lstStyle/>
          <a:p>
            <a:r>
              <a:rPr lang="en-US" dirty="0"/>
              <a:t>Sum</a:t>
            </a:r>
          </a:p>
        </p:txBody>
      </p:sp>
    </p:spTree>
    <p:extLst>
      <p:ext uri="{BB962C8B-B14F-4D97-AF65-F5344CB8AC3E}">
        <p14:creationId xmlns:p14="http://schemas.microsoft.com/office/powerpoint/2010/main" val="9526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0DB2-6EEA-10B7-1BEC-4983F53552FC}"/>
              </a:ext>
            </a:extLst>
          </p:cNvPr>
          <p:cNvSpPr>
            <a:spLocks noGrp="1"/>
          </p:cNvSpPr>
          <p:nvPr>
            <p:ph type="title"/>
          </p:nvPr>
        </p:nvSpPr>
        <p:spPr/>
        <p:txBody>
          <a:bodyPr/>
          <a:lstStyle/>
          <a:p>
            <a:r>
              <a:rPr lang="en-US" dirty="0"/>
              <a:t>So which contrast/coding scheme is correct?</a:t>
            </a:r>
          </a:p>
        </p:txBody>
      </p:sp>
      <p:pic>
        <p:nvPicPr>
          <p:cNvPr id="3" name="Picture 2">
            <a:extLst>
              <a:ext uri="{FF2B5EF4-FFF2-40B4-BE49-F238E27FC236}">
                <a16:creationId xmlns:a16="http://schemas.microsoft.com/office/drawing/2014/main" id="{7386EC6B-0F1F-274E-ED02-81592326616D}"/>
              </a:ext>
            </a:extLst>
          </p:cNvPr>
          <p:cNvPicPr>
            <a:picLocks noChangeAspect="1"/>
          </p:cNvPicPr>
          <p:nvPr/>
        </p:nvPicPr>
        <p:blipFill>
          <a:blip r:embed="rId3"/>
          <a:stretch>
            <a:fillRect/>
          </a:stretch>
        </p:blipFill>
        <p:spPr>
          <a:xfrm>
            <a:off x="2154065" y="1360888"/>
            <a:ext cx="7772400" cy="758713"/>
          </a:xfrm>
          <a:prstGeom prst="rect">
            <a:avLst/>
          </a:prstGeom>
        </p:spPr>
      </p:pic>
      <p:pic>
        <p:nvPicPr>
          <p:cNvPr id="4" name="Picture 3">
            <a:extLst>
              <a:ext uri="{FF2B5EF4-FFF2-40B4-BE49-F238E27FC236}">
                <a16:creationId xmlns:a16="http://schemas.microsoft.com/office/drawing/2014/main" id="{FECB27FD-5182-15E2-BC68-52FEE9046A39}"/>
              </a:ext>
            </a:extLst>
          </p:cNvPr>
          <p:cNvPicPr>
            <a:picLocks noChangeAspect="1"/>
          </p:cNvPicPr>
          <p:nvPr/>
        </p:nvPicPr>
        <p:blipFill>
          <a:blip r:embed="rId4"/>
          <a:stretch>
            <a:fillRect/>
          </a:stretch>
        </p:blipFill>
        <p:spPr>
          <a:xfrm>
            <a:off x="3099997" y="2119601"/>
            <a:ext cx="5992005" cy="1826987"/>
          </a:xfrm>
          <a:prstGeom prst="rect">
            <a:avLst/>
          </a:prstGeom>
        </p:spPr>
      </p:pic>
      <p:pic>
        <p:nvPicPr>
          <p:cNvPr id="8" name="Picture 7">
            <a:extLst>
              <a:ext uri="{FF2B5EF4-FFF2-40B4-BE49-F238E27FC236}">
                <a16:creationId xmlns:a16="http://schemas.microsoft.com/office/drawing/2014/main" id="{624A84DA-AB12-F436-FE69-9F064511A712}"/>
              </a:ext>
            </a:extLst>
          </p:cNvPr>
          <p:cNvPicPr>
            <a:picLocks noChangeAspect="1"/>
          </p:cNvPicPr>
          <p:nvPr/>
        </p:nvPicPr>
        <p:blipFill>
          <a:blip r:embed="rId5"/>
          <a:stretch>
            <a:fillRect/>
          </a:stretch>
        </p:blipFill>
        <p:spPr>
          <a:xfrm>
            <a:off x="212869" y="3963000"/>
            <a:ext cx="3855306" cy="2463330"/>
          </a:xfrm>
          <a:prstGeom prst="rect">
            <a:avLst/>
          </a:prstGeom>
        </p:spPr>
      </p:pic>
      <p:pic>
        <p:nvPicPr>
          <p:cNvPr id="9" name="Picture 8">
            <a:extLst>
              <a:ext uri="{FF2B5EF4-FFF2-40B4-BE49-F238E27FC236}">
                <a16:creationId xmlns:a16="http://schemas.microsoft.com/office/drawing/2014/main" id="{5B882FC4-5E19-7413-D76E-E5480468A577}"/>
              </a:ext>
            </a:extLst>
          </p:cNvPr>
          <p:cNvPicPr>
            <a:picLocks noChangeAspect="1"/>
          </p:cNvPicPr>
          <p:nvPr/>
        </p:nvPicPr>
        <p:blipFill>
          <a:blip r:embed="rId6"/>
          <a:stretch>
            <a:fillRect/>
          </a:stretch>
        </p:blipFill>
        <p:spPr>
          <a:xfrm>
            <a:off x="4211953" y="3982414"/>
            <a:ext cx="3884790" cy="2443915"/>
          </a:xfrm>
          <a:prstGeom prst="rect">
            <a:avLst/>
          </a:prstGeom>
        </p:spPr>
      </p:pic>
      <p:pic>
        <p:nvPicPr>
          <p:cNvPr id="10" name="Picture 9">
            <a:extLst>
              <a:ext uri="{FF2B5EF4-FFF2-40B4-BE49-F238E27FC236}">
                <a16:creationId xmlns:a16="http://schemas.microsoft.com/office/drawing/2014/main" id="{E5D8390B-C295-5ACA-7A7B-FDB588D88613}"/>
              </a:ext>
            </a:extLst>
          </p:cNvPr>
          <p:cNvPicPr>
            <a:picLocks noChangeAspect="1"/>
          </p:cNvPicPr>
          <p:nvPr/>
        </p:nvPicPr>
        <p:blipFill>
          <a:blip r:embed="rId7"/>
          <a:stretch>
            <a:fillRect/>
          </a:stretch>
        </p:blipFill>
        <p:spPr>
          <a:xfrm>
            <a:off x="8241899" y="3982414"/>
            <a:ext cx="3761740" cy="2380354"/>
          </a:xfrm>
          <a:prstGeom prst="rect">
            <a:avLst/>
          </a:prstGeom>
        </p:spPr>
      </p:pic>
      <p:sp>
        <p:nvSpPr>
          <p:cNvPr id="5" name="TextBox 4">
            <a:extLst>
              <a:ext uri="{FF2B5EF4-FFF2-40B4-BE49-F238E27FC236}">
                <a16:creationId xmlns:a16="http://schemas.microsoft.com/office/drawing/2014/main" id="{BF3EF2A9-9C14-09EC-1AE1-4F8F94FE8927}"/>
              </a:ext>
            </a:extLst>
          </p:cNvPr>
          <p:cNvSpPr txBox="1"/>
          <p:nvPr/>
        </p:nvSpPr>
        <p:spPr>
          <a:xfrm>
            <a:off x="212869" y="6488668"/>
            <a:ext cx="5874365" cy="369332"/>
          </a:xfrm>
          <a:prstGeom prst="rect">
            <a:avLst/>
          </a:prstGeom>
          <a:noFill/>
        </p:spPr>
        <p:txBody>
          <a:bodyPr wrap="none" rtlCol="0">
            <a:spAutoFit/>
          </a:bodyPr>
          <a:lstStyle/>
          <a:p>
            <a:r>
              <a:rPr lang="en-US" dirty="0"/>
              <a:t>Predicted results acquired using the </a:t>
            </a:r>
            <a:r>
              <a:rPr lang="en-US" sz="1600" dirty="0" err="1">
                <a:latin typeface="Courier New" panose="02070309020205020404" pitchFamily="49" charset="0"/>
                <a:cs typeface="Courier New" panose="02070309020205020404" pitchFamily="49" charset="0"/>
              </a:rPr>
              <a:t>ggeffects</a:t>
            </a:r>
            <a:r>
              <a:rPr lang="en-US" dirty="0"/>
              <a:t> package.</a:t>
            </a:r>
          </a:p>
        </p:txBody>
      </p:sp>
      <p:sp>
        <p:nvSpPr>
          <p:cNvPr id="6" name="Rectangle 5">
            <a:extLst>
              <a:ext uri="{FF2B5EF4-FFF2-40B4-BE49-F238E27FC236}">
                <a16:creationId xmlns:a16="http://schemas.microsoft.com/office/drawing/2014/main" id="{4A5469E7-A4B4-2789-DAB6-51C819F7F615}"/>
              </a:ext>
            </a:extLst>
          </p:cNvPr>
          <p:cNvSpPr/>
          <p:nvPr/>
        </p:nvSpPr>
        <p:spPr>
          <a:xfrm>
            <a:off x="212869" y="3963000"/>
            <a:ext cx="11790770" cy="23997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81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3B1C-51F2-5A78-B3FF-269A102F5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64D12-6A82-D638-A660-994206F677D6}"/>
              </a:ext>
            </a:extLst>
          </p:cNvPr>
          <p:cNvSpPr>
            <a:spLocks noGrp="1"/>
          </p:cNvSpPr>
          <p:nvPr>
            <p:ph type="title"/>
          </p:nvPr>
        </p:nvSpPr>
        <p:spPr/>
        <p:txBody>
          <a:bodyPr/>
          <a:lstStyle/>
          <a:p>
            <a:r>
              <a:rPr lang="en-US" dirty="0"/>
              <a:t>So which contrast/coding scheme is correct?</a:t>
            </a:r>
          </a:p>
        </p:txBody>
      </p:sp>
      <p:pic>
        <p:nvPicPr>
          <p:cNvPr id="3" name="Picture 2">
            <a:extLst>
              <a:ext uri="{FF2B5EF4-FFF2-40B4-BE49-F238E27FC236}">
                <a16:creationId xmlns:a16="http://schemas.microsoft.com/office/drawing/2014/main" id="{E1EDDBE8-8ABC-B2A2-17CE-7CE0A526DBB9}"/>
              </a:ext>
            </a:extLst>
          </p:cNvPr>
          <p:cNvPicPr>
            <a:picLocks noChangeAspect="1"/>
          </p:cNvPicPr>
          <p:nvPr/>
        </p:nvPicPr>
        <p:blipFill>
          <a:blip r:embed="rId3"/>
          <a:stretch>
            <a:fillRect/>
          </a:stretch>
        </p:blipFill>
        <p:spPr>
          <a:xfrm>
            <a:off x="2154065" y="1360888"/>
            <a:ext cx="7772400" cy="758713"/>
          </a:xfrm>
          <a:prstGeom prst="rect">
            <a:avLst/>
          </a:prstGeom>
        </p:spPr>
      </p:pic>
      <p:pic>
        <p:nvPicPr>
          <p:cNvPr id="4" name="Picture 3">
            <a:extLst>
              <a:ext uri="{FF2B5EF4-FFF2-40B4-BE49-F238E27FC236}">
                <a16:creationId xmlns:a16="http://schemas.microsoft.com/office/drawing/2014/main" id="{2371736B-143D-A3B9-B312-FC1C42462B00}"/>
              </a:ext>
            </a:extLst>
          </p:cNvPr>
          <p:cNvPicPr>
            <a:picLocks noChangeAspect="1"/>
          </p:cNvPicPr>
          <p:nvPr/>
        </p:nvPicPr>
        <p:blipFill>
          <a:blip r:embed="rId4"/>
          <a:stretch>
            <a:fillRect/>
          </a:stretch>
        </p:blipFill>
        <p:spPr>
          <a:xfrm>
            <a:off x="3099997" y="2119601"/>
            <a:ext cx="5992005" cy="1826987"/>
          </a:xfrm>
          <a:prstGeom prst="rect">
            <a:avLst/>
          </a:prstGeom>
        </p:spPr>
      </p:pic>
      <p:pic>
        <p:nvPicPr>
          <p:cNvPr id="8" name="Picture 7">
            <a:extLst>
              <a:ext uri="{FF2B5EF4-FFF2-40B4-BE49-F238E27FC236}">
                <a16:creationId xmlns:a16="http://schemas.microsoft.com/office/drawing/2014/main" id="{92D5A31B-3540-B97C-9440-BBE8C66D3A91}"/>
              </a:ext>
            </a:extLst>
          </p:cNvPr>
          <p:cNvPicPr>
            <a:picLocks noChangeAspect="1"/>
          </p:cNvPicPr>
          <p:nvPr/>
        </p:nvPicPr>
        <p:blipFill>
          <a:blip r:embed="rId5"/>
          <a:stretch>
            <a:fillRect/>
          </a:stretch>
        </p:blipFill>
        <p:spPr>
          <a:xfrm>
            <a:off x="101109" y="3963000"/>
            <a:ext cx="3855306" cy="2463330"/>
          </a:xfrm>
          <a:prstGeom prst="rect">
            <a:avLst/>
          </a:prstGeom>
        </p:spPr>
      </p:pic>
      <p:pic>
        <p:nvPicPr>
          <p:cNvPr id="9" name="Picture 8">
            <a:extLst>
              <a:ext uri="{FF2B5EF4-FFF2-40B4-BE49-F238E27FC236}">
                <a16:creationId xmlns:a16="http://schemas.microsoft.com/office/drawing/2014/main" id="{1FF90335-42F9-E3CB-2E37-EF4FAF3B5A3E}"/>
              </a:ext>
            </a:extLst>
          </p:cNvPr>
          <p:cNvPicPr>
            <a:picLocks noChangeAspect="1"/>
          </p:cNvPicPr>
          <p:nvPr/>
        </p:nvPicPr>
        <p:blipFill>
          <a:blip r:embed="rId6"/>
          <a:stretch>
            <a:fillRect/>
          </a:stretch>
        </p:blipFill>
        <p:spPr>
          <a:xfrm>
            <a:off x="4100193" y="3982414"/>
            <a:ext cx="3884790" cy="2443915"/>
          </a:xfrm>
          <a:prstGeom prst="rect">
            <a:avLst/>
          </a:prstGeom>
        </p:spPr>
      </p:pic>
      <p:pic>
        <p:nvPicPr>
          <p:cNvPr id="10" name="Picture 9">
            <a:extLst>
              <a:ext uri="{FF2B5EF4-FFF2-40B4-BE49-F238E27FC236}">
                <a16:creationId xmlns:a16="http://schemas.microsoft.com/office/drawing/2014/main" id="{C9BA3DC0-A9FE-C12C-AD1B-2106FAC9DA20}"/>
              </a:ext>
            </a:extLst>
          </p:cNvPr>
          <p:cNvPicPr>
            <a:picLocks noChangeAspect="1"/>
          </p:cNvPicPr>
          <p:nvPr/>
        </p:nvPicPr>
        <p:blipFill>
          <a:blip r:embed="rId7"/>
          <a:stretch>
            <a:fillRect/>
          </a:stretch>
        </p:blipFill>
        <p:spPr>
          <a:xfrm>
            <a:off x="8130139" y="3982414"/>
            <a:ext cx="3761740" cy="2380354"/>
          </a:xfrm>
          <a:prstGeom prst="rect">
            <a:avLst/>
          </a:prstGeom>
        </p:spPr>
      </p:pic>
      <p:sp>
        <p:nvSpPr>
          <p:cNvPr id="5" name="TextBox 4">
            <a:extLst>
              <a:ext uri="{FF2B5EF4-FFF2-40B4-BE49-F238E27FC236}">
                <a16:creationId xmlns:a16="http://schemas.microsoft.com/office/drawing/2014/main" id="{578FFEC8-B228-E8ED-6857-84A93DCC3117}"/>
              </a:ext>
            </a:extLst>
          </p:cNvPr>
          <p:cNvSpPr txBox="1"/>
          <p:nvPr/>
        </p:nvSpPr>
        <p:spPr>
          <a:xfrm>
            <a:off x="212869" y="6488668"/>
            <a:ext cx="5874365" cy="369332"/>
          </a:xfrm>
          <a:prstGeom prst="rect">
            <a:avLst/>
          </a:prstGeom>
          <a:noFill/>
        </p:spPr>
        <p:txBody>
          <a:bodyPr wrap="none" rtlCol="0">
            <a:spAutoFit/>
          </a:bodyPr>
          <a:lstStyle/>
          <a:p>
            <a:r>
              <a:rPr lang="en-US" dirty="0"/>
              <a:t>Predicted results acquired using the </a:t>
            </a:r>
            <a:r>
              <a:rPr lang="en-US" sz="1600" dirty="0" err="1">
                <a:latin typeface="Courier New" panose="02070309020205020404" pitchFamily="49" charset="0"/>
                <a:cs typeface="Courier New" panose="02070309020205020404" pitchFamily="49" charset="0"/>
              </a:rPr>
              <a:t>ggeffects</a:t>
            </a:r>
            <a:r>
              <a:rPr lang="en-US" dirty="0"/>
              <a:t> package.</a:t>
            </a:r>
          </a:p>
        </p:txBody>
      </p:sp>
    </p:spTree>
    <p:extLst>
      <p:ext uri="{BB962C8B-B14F-4D97-AF65-F5344CB8AC3E}">
        <p14:creationId xmlns:p14="http://schemas.microsoft.com/office/powerpoint/2010/main" val="211421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33DF9-8416-55A5-2164-D8FBC63801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C6E3F71-BA0D-1BFA-D927-6D53FD8A74DD}"/>
              </a:ext>
            </a:extLst>
          </p:cNvPr>
          <p:cNvPicPr>
            <a:picLocks noChangeAspect="1"/>
          </p:cNvPicPr>
          <p:nvPr/>
        </p:nvPicPr>
        <p:blipFill>
          <a:blip r:embed="rId3"/>
          <a:stretch>
            <a:fillRect/>
          </a:stretch>
        </p:blipFill>
        <p:spPr>
          <a:xfrm>
            <a:off x="6471725" y="1790948"/>
            <a:ext cx="3788774" cy="2041854"/>
          </a:xfrm>
          <a:prstGeom prst="rect">
            <a:avLst/>
          </a:prstGeom>
        </p:spPr>
      </p:pic>
      <p:sp>
        <p:nvSpPr>
          <p:cNvPr id="6" name="TextBox 5">
            <a:extLst>
              <a:ext uri="{FF2B5EF4-FFF2-40B4-BE49-F238E27FC236}">
                <a16:creationId xmlns:a16="http://schemas.microsoft.com/office/drawing/2014/main" id="{994A3D8C-99F9-731C-A329-B3F30A5D729B}"/>
              </a:ext>
            </a:extLst>
          </p:cNvPr>
          <p:cNvSpPr txBox="1"/>
          <p:nvPr/>
        </p:nvSpPr>
        <p:spPr>
          <a:xfrm>
            <a:off x="2755132" y="1460811"/>
            <a:ext cx="2224648" cy="369332"/>
          </a:xfrm>
          <a:prstGeom prst="rect">
            <a:avLst/>
          </a:prstGeom>
          <a:noFill/>
        </p:spPr>
        <p:txBody>
          <a:bodyPr wrap="none" rtlCol="0">
            <a:spAutoFit/>
          </a:bodyPr>
          <a:lstStyle/>
          <a:p>
            <a:r>
              <a:rPr lang="en-US" dirty="0"/>
              <a:t>Treatment Contrasts</a:t>
            </a:r>
          </a:p>
        </p:txBody>
      </p:sp>
      <p:sp>
        <p:nvSpPr>
          <p:cNvPr id="7" name="TextBox 6">
            <a:extLst>
              <a:ext uri="{FF2B5EF4-FFF2-40B4-BE49-F238E27FC236}">
                <a16:creationId xmlns:a16="http://schemas.microsoft.com/office/drawing/2014/main" id="{296521C2-0670-8A37-92AF-CBB0451336D9}"/>
              </a:ext>
            </a:extLst>
          </p:cNvPr>
          <p:cNvSpPr txBox="1"/>
          <p:nvPr/>
        </p:nvSpPr>
        <p:spPr>
          <a:xfrm>
            <a:off x="7532935" y="1460811"/>
            <a:ext cx="1666354" cy="369332"/>
          </a:xfrm>
          <a:prstGeom prst="rect">
            <a:avLst/>
          </a:prstGeom>
          <a:noFill/>
        </p:spPr>
        <p:txBody>
          <a:bodyPr wrap="none" rtlCol="0">
            <a:spAutoFit/>
          </a:bodyPr>
          <a:lstStyle/>
          <a:p>
            <a:r>
              <a:rPr lang="en-US" dirty="0"/>
              <a:t>Sum Contrasts</a:t>
            </a:r>
          </a:p>
        </p:txBody>
      </p:sp>
      <p:sp>
        <p:nvSpPr>
          <p:cNvPr id="9" name="TextBox 8">
            <a:extLst>
              <a:ext uri="{FF2B5EF4-FFF2-40B4-BE49-F238E27FC236}">
                <a16:creationId xmlns:a16="http://schemas.microsoft.com/office/drawing/2014/main" id="{79191B9B-8130-07B6-B1BC-7265B6232FE0}"/>
              </a:ext>
            </a:extLst>
          </p:cNvPr>
          <p:cNvSpPr txBox="1"/>
          <p:nvPr/>
        </p:nvSpPr>
        <p:spPr>
          <a:xfrm>
            <a:off x="12874" y="6475620"/>
            <a:ext cx="5484515" cy="369332"/>
          </a:xfrm>
          <a:prstGeom prst="rect">
            <a:avLst/>
          </a:prstGeom>
          <a:noFill/>
        </p:spPr>
        <p:txBody>
          <a:bodyPr wrap="none" rtlCol="0">
            <a:spAutoFit/>
          </a:bodyPr>
          <a:lstStyle/>
          <a:p>
            <a:r>
              <a:rPr lang="en-US" dirty="0"/>
              <a:t>Tables created with </a:t>
            </a:r>
            <a:r>
              <a:rPr lang="en-US" sz="1600" dirty="0" err="1">
                <a:latin typeface="Courier New" panose="02070309020205020404" pitchFamily="49" charset="0"/>
                <a:cs typeface="Courier New" panose="02070309020205020404" pitchFamily="49" charset="0"/>
              </a:rPr>
              <a:t>gtsummary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tbl_regression</a:t>
            </a:r>
            <a:r>
              <a:rPr lang="en-US" sz="16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12B0304E-7B40-21AA-3EC2-388FE9748EC5}"/>
              </a:ext>
            </a:extLst>
          </p:cNvPr>
          <p:cNvPicPr>
            <a:picLocks noChangeAspect="1"/>
          </p:cNvPicPr>
          <p:nvPr/>
        </p:nvPicPr>
        <p:blipFill>
          <a:blip r:embed="rId4"/>
          <a:stretch>
            <a:fillRect/>
          </a:stretch>
        </p:blipFill>
        <p:spPr>
          <a:xfrm>
            <a:off x="1839418" y="1830143"/>
            <a:ext cx="3844185" cy="2002659"/>
          </a:xfrm>
          <a:prstGeom prst="rect">
            <a:avLst/>
          </a:prstGeom>
        </p:spPr>
      </p:pic>
      <p:pic>
        <p:nvPicPr>
          <p:cNvPr id="12" name="Picture 11">
            <a:extLst>
              <a:ext uri="{FF2B5EF4-FFF2-40B4-BE49-F238E27FC236}">
                <a16:creationId xmlns:a16="http://schemas.microsoft.com/office/drawing/2014/main" id="{83A5D6D5-C442-FD07-3FB7-1E3E5E7C11B3}"/>
              </a:ext>
            </a:extLst>
          </p:cNvPr>
          <p:cNvPicPr>
            <a:picLocks noChangeAspect="1"/>
          </p:cNvPicPr>
          <p:nvPr/>
        </p:nvPicPr>
        <p:blipFill>
          <a:blip r:embed="rId5"/>
          <a:stretch>
            <a:fillRect/>
          </a:stretch>
        </p:blipFill>
        <p:spPr>
          <a:xfrm>
            <a:off x="3538200" y="4222815"/>
            <a:ext cx="5085080" cy="1852765"/>
          </a:xfrm>
          <a:prstGeom prst="rect">
            <a:avLst/>
          </a:prstGeom>
        </p:spPr>
      </p:pic>
      <p:pic>
        <p:nvPicPr>
          <p:cNvPr id="13" name="Picture 12">
            <a:extLst>
              <a:ext uri="{FF2B5EF4-FFF2-40B4-BE49-F238E27FC236}">
                <a16:creationId xmlns:a16="http://schemas.microsoft.com/office/drawing/2014/main" id="{049B01C9-4248-1802-5392-3F0B01F7DFBF}"/>
              </a:ext>
            </a:extLst>
          </p:cNvPr>
          <p:cNvPicPr>
            <a:picLocks noChangeAspect="1"/>
          </p:cNvPicPr>
          <p:nvPr/>
        </p:nvPicPr>
        <p:blipFill>
          <a:blip r:embed="rId6"/>
          <a:srcRect t="48174" b="40404"/>
          <a:stretch>
            <a:fillRect/>
          </a:stretch>
        </p:blipFill>
        <p:spPr>
          <a:xfrm>
            <a:off x="3627827" y="4886327"/>
            <a:ext cx="5085080" cy="213360"/>
          </a:xfrm>
          <a:prstGeom prst="rect">
            <a:avLst/>
          </a:prstGeom>
        </p:spPr>
      </p:pic>
      <p:sp>
        <p:nvSpPr>
          <p:cNvPr id="14" name="TextBox 13">
            <a:extLst>
              <a:ext uri="{FF2B5EF4-FFF2-40B4-BE49-F238E27FC236}">
                <a16:creationId xmlns:a16="http://schemas.microsoft.com/office/drawing/2014/main" id="{6210A038-FD54-32A6-82C2-BC1AD3DA27FC}"/>
              </a:ext>
            </a:extLst>
          </p:cNvPr>
          <p:cNvSpPr txBox="1"/>
          <p:nvPr/>
        </p:nvSpPr>
        <p:spPr>
          <a:xfrm>
            <a:off x="4774741" y="3898488"/>
            <a:ext cx="2847511" cy="369332"/>
          </a:xfrm>
          <a:prstGeom prst="rect">
            <a:avLst/>
          </a:prstGeom>
          <a:noFill/>
        </p:spPr>
        <p:txBody>
          <a:bodyPr wrap="none" rtlCol="0">
            <a:spAutoFit/>
          </a:bodyPr>
          <a:lstStyle/>
          <a:p>
            <a:r>
              <a:rPr lang="en-US" dirty="0"/>
              <a:t>Weighted Effect Contrasts</a:t>
            </a:r>
          </a:p>
        </p:txBody>
      </p:sp>
      <p:pic>
        <p:nvPicPr>
          <p:cNvPr id="15" name="Picture 14">
            <a:extLst>
              <a:ext uri="{FF2B5EF4-FFF2-40B4-BE49-F238E27FC236}">
                <a16:creationId xmlns:a16="http://schemas.microsoft.com/office/drawing/2014/main" id="{084E2E1E-3B72-EA83-849F-30BE042F8337}"/>
              </a:ext>
            </a:extLst>
          </p:cNvPr>
          <p:cNvPicPr>
            <a:picLocks noChangeAspect="1"/>
          </p:cNvPicPr>
          <p:nvPr/>
        </p:nvPicPr>
        <p:blipFill>
          <a:blip r:embed="rId5"/>
          <a:srcRect t="35923"/>
          <a:stretch>
            <a:fillRect/>
          </a:stretch>
        </p:blipFill>
        <p:spPr>
          <a:xfrm>
            <a:off x="3617667" y="5099687"/>
            <a:ext cx="5085080" cy="1187206"/>
          </a:xfrm>
          <a:prstGeom prst="rect">
            <a:avLst/>
          </a:prstGeom>
        </p:spPr>
      </p:pic>
      <p:sp>
        <p:nvSpPr>
          <p:cNvPr id="2" name="Title 1">
            <a:extLst>
              <a:ext uri="{FF2B5EF4-FFF2-40B4-BE49-F238E27FC236}">
                <a16:creationId xmlns:a16="http://schemas.microsoft.com/office/drawing/2014/main" id="{6362876A-FCD7-2CA5-D972-891C381F4EF0}"/>
              </a:ext>
            </a:extLst>
          </p:cNvPr>
          <p:cNvSpPr>
            <a:spLocks noGrp="1"/>
          </p:cNvSpPr>
          <p:nvPr>
            <p:ph type="title"/>
          </p:nvPr>
        </p:nvSpPr>
        <p:spPr/>
        <p:txBody>
          <a:bodyPr/>
          <a:lstStyle/>
          <a:p>
            <a:r>
              <a:rPr lang="en-US" dirty="0"/>
              <a:t>So which contrast/coding scheme is correct?</a:t>
            </a:r>
          </a:p>
        </p:txBody>
      </p:sp>
    </p:spTree>
    <p:extLst>
      <p:ext uri="{BB962C8B-B14F-4D97-AF65-F5344CB8AC3E}">
        <p14:creationId xmlns:p14="http://schemas.microsoft.com/office/powerpoint/2010/main" val="141843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186CE2-BA01-48D7-C33A-17072E5536C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4A414D-C4F5-A974-149C-FA390E23C978}"/>
              </a:ext>
            </a:extLst>
          </p:cNvPr>
          <p:cNvPicPr>
            <a:picLocks noChangeAspect="1"/>
          </p:cNvPicPr>
          <p:nvPr/>
        </p:nvPicPr>
        <p:blipFill>
          <a:blip r:embed="rId3"/>
          <a:srcRect t="282" b="3170"/>
          <a:stretch>
            <a:fillRect/>
          </a:stretch>
        </p:blipFill>
        <p:spPr>
          <a:xfrm>
            <a:off x="1402080" y="1809815"/>
            <a:ext cx="8107679" cy="4559725"/>
          </a:xfrm>
          <a:prstGeom prst="rect">
            <a:avLst/>
          </a:prstGeom>
        </p:spPr>
      </p:pic>
      <p:sp>
        <p:nvSpPr>
          <p:cNvPr id="5" name="Title 4">
            <a:extLst>
              <a:ext uri="{FF2B5EF4-FFF2-40B4-BE49-F238E27FC236}">
                <a16:creationId xmlns:a16="http://schemas.microsoft.com/office/drawing/2014/main" id="{1A6EE608-AEB4-E2C5-E56D-35BF24C89657}"/>
              </a:ext>
            </a:extLst>
          </p:cNvPr>
          <p:cNvSpPr>
            <a:spLocks noGrp="1"/>
          </p:cNvSpPr>
          <p:nvPr>
            <p:ph type="title"/>
          </p:nvPr>
        </p:nvSpPr>
        <p:spPr/>
        <p:txBody>
          <a:bodyPr>
            <a:normAutofit fontScale="90000"/>
          </a:bodyPr>
          <a:lstStyle/>
          <a:p>
            <a:r>
              <a:rPr lang="en-US" dirty="0"/>
              <a:t>Marginal effects will be the same regardless of coding scheme and should </a:t>
            </a:r>
            <a:r>
              <a:rPr lang="en-US" i="1" dirty="0"/>
              <a:t>always</a:t>
            </a:r>
            <a:r>
              <a:rPr lang="en-US" dirty="0"/>
              <a:t> be used (esp. with odds ratios):</a:t>
            </a:r>
          </a:p>
        </p:txBody>
      </p:sp>
      <p:sp>
        <p:nvSpPr>
          <p:cNvPr id="2" name="TextBox 1">
            <a:extLst>
              <a:ext uri="{FF2B5EF4-FFF2-40B4-BE49-F238E27FC236}">
                <a16:creationId xmlns:a16="http://schemas.microsoft.com/office/drawing/2014/main" id="{C15A0444-6537-8C13-E38A-CB39AE1F3900}"/>
              </a:ext>
            </a:extLst>
          </p:cNvPr>
          <p:cNvSpPr txBox="1"/>
          <p:nvPr/>
        </p:nvSpPr>
        <p:spPr>
          <a:xfrm>
            <a:off x="0" y="6478507"/>
            <a:ext cx="10658623" cy="369332"/>
          </a:xfrm>
          <a:prstGeom prst="rect">
            <a:avLst/>
          </a:prstGeom>
          <a:noFill/>
        </p:spPr>
        <p:txBody>
          <a:bodyPr wrap="none" rtlCol="0">
            <a:spAutoFit/>
          </a:bodyPr>
          <a:lstStyle/>
          <a:p>
            <a:r>
              <a:rPr lang="en-US" dirty="0"/>
              <a:t>Marginal effects results from the </a:t>
            </a:r>
            <a:r>
              <a:rPr lang="en-US" sz="1600" dirty="0" err="1">
                <a:latin typeface="Courier New" panose="02070309020205020404" pitchFamily="49" charset="0"/>
                <a:cs typeface="Courier New" panose="02070309020205020404" pitchFamily="49" charset="0"/>
              </a:rPr>
              <a:t>ggeffects</a:t>
            </a:r>
            <a:r>
              <a:rPr lang="en-US" dirty="0"/>
              <a:t> package; see </a:t>
            </a:r>
            <a:r>
              <a:rPr lang="en-US" sz="1600" dirty="0" err="1">
                <a:latin typeface="Courier New" panose="02070309020205020404" pitchFamily="49" charset="0"/>
                <a:cs typeface="Courier New" panose="02070309020205020404" pitchFamily="49" charset="0"/>
              </a:rPr>
              <a:t>emmeans</a:t>
            </a:r>
            <a:r>
              <a:rPr lang="en-US" dirty="0"/>
              <a:t> and </a:t>
            </a:r>
            <a:r>
              <a:rPr lang="en-US" sz="1600" dirty="0" err="1">
                <a:latin typeface="Courier New" panose="02070309020205020404" pitchFamily="49" charset="0"/>
                <a:cs typeface="Courier New" panose="02070309020205020404" pitchFamily="49" charset="0"/>
              </a:rPr>
              <a:t>marginaleffects</a:t>
            </a:r>
            <a:r>
              <a:rPr lang="en-US" dirty="0"/>
              <a:t> packages also.</a:t>
            </a:r>
          </a:p>
        </p:txBody>
      </p:sp>
    </p:spTree>
    <p:extLst>
      <p:ext uri="{BB962C8B-B14F-4D97-AF65-F5344CB8AC3E}">
        <p14:creationId xmlns:p14="http://schemas.microsoft.com/office/powerpoint/2010/main" val="87405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attle Children's staff members participating in the all-Spanish-speaking operating room (O.R.) day">
            <a:extLst>
              <a:ext uri="{FF2B5EF4-FFF2-40B4-BE49-F238E27FC236}">
                <a16:creationId xmlns:a16="http://schemas.microsoft.com/office/drawing/2014/main" id="{02C25BDE-E2D7-2DE7-2BD0-7BE50342E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4"/>
          <a:stretch>
            <a:fillRect/>
          </a:stretch>
        </p:blipFill>
        <p:spPr bwMode="auto">
          <a:xfrm>
            <a:off x="321733" y="818799"/>
            <a:ext cx="4276956" cy="57436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chart with Spanish at 7.3%, Ukrainian at 0.4%, Vietnamese at 0.4%, Somali at 0.4% and Mandarin at 0.4%. Text below the chart reads &quot;Total of 132 languages used by patients/families&quot;.">
            <a:extLst>
              <a:ext uri="{FF2B5EF4-FFF2-40B4-BE49-F238E27FC236}">
                <a16:creationId xmlns:a16="http://schemas.microsoft.com/office/drawing/2014/main" id="{AA088054-71EE-C5EB-8C59-7F9FB9005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61" r="26984" b="10473"/>
          <a:stretch>
            <a:fillRect/>
          </a:stretch>
        </p:blipFill>
        <p:spPr bwMode="auto">
          <a:xfrm>
            <a:off x="4827458" y="641272"/>
            <a:ext cx="6691635" cy="5743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D2CAE1-7F63-607A-506D-5433893D24D8}"/>
              </a:ext>
            </a:extLst>
          </p:cNvPr>
          <p:cNvSpPr txBox="1"/>
          <p:nvPr/>
        </p:nvSpPr>
        <p:spPr>
          <a:xfrm>
            <a:off x="1264068" y="118052"/>
            <a:ext cx="9173345" cy="523220"/>
          </a:xfrm>
          <a:prstGeom prst="rect">
            <a:avLst/>
          </a:prstGeom>
          <a:noFill/>
        </p:spPr>
        <p:txBody>
          <a:bodyPr wrap="none" rtlCol="0">
            <a:spAutoFit/>
          </a:bodyPr>
          <a:lstStyle/>
          <a:p>
            <a:r>
              <a:rPr lang="en-US" sz="2800" dirty="0"/>
              <a:t>Annually &gt; 79,000 interpreted encounters (from &gt; 525,000)</a:t>
            </a:r>
          </a:p>
        </p:txBody>
      </p:sp>
      <p:sp>
        <p:nvSpPr>
          <p:cNvPr id="2" name="TextBox 1">
            <a:extLst>
              <a:ext uri="{FF2B5EF4-FFF2-40B4-BE49-F238E27FC236}">
                <a16:creationId xmlns:a16="http://schemas.microsoft.com/office/drawing/2014/main" id="{7E76743B-BB0F-A5B6-5DBF-7404849CEFFF}"/>
              </a:ext>
            </a:extLst>
          </p:cNvPr>
          <p:cNvSpPr txBox="1"/>
          <p:nvPr/>
        </p:nvSpPr>
        <p:spPr>
          <a:xfrm>
            <a:off x="1335544" y="6212458"/>
            <a:ext cx="2249334" cy="369332"/>
          </a:xfrm>
          <a:prstGeom prst="rect">
            <a:avLst/>
          </a:prstGeom>
          <a:noFill/>
        </p:spPr>
        <p:txBody>
          <a:bodyPr wrap="none" rtlCol="0">
            <a:spAutoFit/>
          </a:bodyPr>
          <a:lstStyle/>
          <a:p>
            <a:r>
              <a:rPr lang="en-US" dirty="0"/>
              <a:t>All Spanish OR, 2025</a:t>
            </a:r>
          </a:p>
        </p:txBody>
      </p:sp>
    </p:spTree>
    <p:extLst>
      <p:ext uri="{BB962C8B-B14F-4D97-AF65-F5344CB8AC3E}">
        <p14:creationId xmlns:p14="http://schemas.microsoft.com/office/powerpoint/2010/main" val="2565610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565C-64E0-7F96-8524-64FE06D8FBD1}"/>
              </a:ext>
            </a:extLst>
          </p:cNvPr>
          <p:cNvSpPr>
            <a:spLocks noGrp="1"/>
          </p:cNvSpPr>
          <p:nvPr>
            <p:ph type="title"/>
          </p:nvPr>
        </p:nvSpPr>
        <p:spPr/>
        <p:txBody>
          <a:bodyPr>
            <a:noAutofit/>
          </a:bodyPr>
          <a:lstStyle/>
          <a:p>
            <a:pPr lvl="0">
              <a:lnSpc>
                <a:spcPct val="100000"/>
              </a:lnSpc>
              <a:spcBef>
                <a:spcPts val="0"/>
              </a:spcBef>
              <a:defRPr/>
            </a:pPr>
            <a:r>
              <a:rPr lang="en-US" sz="3200" dirty="0"/>
              <a:t>Our choice of reference point affects the conclusions that can be drawn about inequities, as well as the value judgements on what is, as well as what should be, standard or normal. </a:t>
            </a:r>
          </a:p>
        </p:txBody>
      </p:sp>
      <p:sp>
        <p:nvSpPr>
          <p:cNvPr id="3" name="Content Placeholder 2">
            <a:extLst>
              <a:ext uri="{FF2B5EF4-FFF2-40B4-BE49-F238E27FC236}">
                <a16:creationId xmlns:a16="http://schemas.microsoft.com/office/drawing/2014/main" id="{20EFCB26-C113-DB4E-2C05-BBEEA88A712A}"/>
              </a:ext>
            </a:extLst>
          </p:cNvPr>
          <p:cNvSpPr>
            <a:spLocks noGrp="1"/>
          </p:cNvSpPr>
          <p:nvPr>
            <p:ph idx="1"/>
          </p:nvPr>
        </p:nvSpPr>
        <p:spPr/>
        <p:txBody>
          <a:bodyPr>
            <a:normAutofit/>
          </a:bodyPr>
          <a:lstStyle/>
          <a:p>
            <a:endParaRPr lang="en-US" dirty="0"/>
          </a:p>
          <a:p>
            <a:r>
              <a:rPr lang="en-US" dirty="0"/>
              <a:t>When you have a categorical exposure with no natural order or control, the choice of contrast is an </a:t>
            </a:r>
            <a:r>
              <a:rPr lang="en-US" i="1" dirty="0"/>
              <a:t>ethical</a:t>
            </a:r>
            <a:r>
              <a:rPr lang="en-US" dirty="0"/>
              <a:t> choice, not a statistical one. </a:t>
            </a:r>
          </a:p>
          <a:p>
            <a:r>
              <a:rPr lang="en-US" dirty="0"/>
              <a:t>R’s default treatment contrasts, often make white, English-speaking males the reference group.</a:t>
            </a:r>
          </a:p>
          <a:p>
            <a:r>
              <a:rPr lang="en-US" dirty="0"/>
              <a:t>By using sum contrasts, either regular or weighted, we are explicitly decentering away from a single referent. </a:t>
            </a:r>
          </a:p>
          <a:p>
            <a:r>
              <a:rPr lang="en-US" dirty="0"/>
              <a:t>Always present marginal effects. </a:t>
            </a:r>
          </a:p>
          <a:p>
            <a:endParaRPr lang="en-US" dirty="0"/>
          </a:p>
        </p:txBody>
      </p:sp>
    </p:spTree>
    <p:custDataLst>
      <p:tags r:id="rId1"/>
    </p:custDataLst>
    <p:extLst>
      <p:ext uri="{BB962C8B-B14F-4D97-AF65-F5344CB8AC3E}">
        <p14:creationId xmlns:p14="http://schemas.microsoft.com/office/powerpoint/2010/main" val="15743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7D24DE-D316-7CB0-7C40-3F45C8B2EAFE}"/>
              </a:ext>
            </a:extLst>
          </p:cNvPr>
          <p:cNvPicPr>
            <a:picLocks noChangeAspect="1"/>
          </p:cNvPicPr>
          <p:nvPr/>
        </p:nvPicPr>
        <p:blipFill>
          <a:blip r:embed="rId3">
            <a:extLst>
              <a:ext uri="{28A0092B-C50C-407E-A947-70E740481C1C}">
                <a14:useLocalDpi xmlns:a14="http://schemas.microsoft.com/office/drawing/2010/main" val="0"/>
              </a:ext>
            </a:extLst>
          </a:blip>
          <a:srcRect t="443"/>
          <a:stretch>
            <a:fillRect/>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2441D-F51A-E1E0-6DF3-0C3339DE196C}"/>
              </a:ext>
            </a:extLst>
          </p:cNvPr>
          <p:cNvSpPr>
            <a:spLocks noGrp="1"/>
          </p:cNvSpPr>
          <p:nvPr>
            <p:ph type="title"/>
          </p:nvPr>
        </p:nvSpPr>
        <p:spPr>
          <a:xfrm>
            <a:off x="147144" y="99534"/>
            <a:ext cx="3226677" cy="2108068"/>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r>
              <a:rPr lang="en-US" sz="5200" dirty="0">
                <a:solidFill>
                  <a:srgbClr val="FFFFFF"/>
                </a:solidFill>
              </a:rPr>
              <a:t>Any</a:t>
            </a:r>
            <a:br>
              <a:rPr lang="en-US" sz="5200" dirty="0">
                <a:solidFill>
                  <a:srgbClr val="FFFFFF"/>
                </a:solidFill>
              </a:rPr>
            </a:br>
            <a:r>
              <a:rPr lang="en-US" sz="5200" dirty="0">
                <a:solidFill>
                  <a:srgbClr val="FFFFFF"/>
                </a:solidFill>
              </a:rPr>
              <a:t>questions?</a:t>
            </a:r>
          </a:p>
        </p:txBody>
      </p:sp>
      <p:pic>
        <p:nvPicPr>
          <p:cNvPr id="5" name="Picture 4">
            <a:extLst>
              <a:ext uri="{FF2B5EF4-FFF2-40B4-BE49-F238E27FC236}">
                <a16:creationId xmlns:a16="http://schemas.microsoft.com/office/drawing/2014/main" id="{48DE292C-45DF-87D5-EBAF-746C5AA9E7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77" t="-14204" r="30356" b="31869"/>
          <a:stretch/>
        </p:blipFill>
        <p:spPr>
          <a:xfrm>
            <a:off x="10871200" y="161985"/>
            <a:ext cx="1016000" cy="1016000"/>
          </a:xfrm>
          <a:prstGeom prst="rect">
            <a:avLst/>
          </a:prstGeom>
        </p:spPr>
      </p:pic>
      <p:sp>
        <p:nvSpPr>
          <p:cNvPr id="6" name="TextBox 5">
            <a:extLst>
              <a:ext uri="{FF2B5EF4-FFF2-40B4-BE49-F238E27FC236}">
                <a16:creationId xmlns:a16="http://schemas.microsoft.com/office/drawing/2014/main" id="{6198942E-929D-9A0F-26FF-772D95B54167}"/>
              </a:ext>
            </a:extLst>
          </p:cNvPr>
          <p:cNvSpPr txBox="1"/>
          <p:nvPr/>
        </p:nvSpPr>
        <p:spPr>
          <a:xfrm>
            <a:off x="1151334" y="5959286"/>
            <a:ext cx="3070136" cy="646331"/>
          </a:xfrm>
          <a:prstGeom prst="rect">
            <a:avLst/>
          </a:prstGeom>
          <a:noFill/>
          <a:ln>
            <a:solidFill>
              <a:schemeClr val="accent1"/>
            </a:solidFill>
          </a:ln>
        </p:spPr>
        <p:txBody>
          <a:bodyPr wrap="none" rtlCol="0">
            <a:spAutoFit/>
          </a:bodyPr>
          <a:lstStyle/>
          <a:p>
            <a:r>
              <a:rPr lang="en-US" b="1" dirty="0">
                <a:solidFill>
                  <a:schemeClr val="bg1"/>
                </a:solidFill>
              </a:rPr>
              <a:t>Data and example based on</a:t>
            </a:r>
          </a:p>
          <a:p>
            <a:r>
              <a:rPr lang="en-US" b="1" dirty="0">
                <a:solidFill>
                  <a:schemeClr val="bg1"/>
                </a:solidFill>
              </a:rPr>
              <a:t>Chicoine et al. 2025. </a:t>
            </a:r>
          </a:p>
        </p:txBody>
      </p:sp>
      <p:pic>
        <p:nvPicPr>
          <p:cNvPr id="7" name="Picture 2" descr="QR Code Image">
            <a:extLst>
              <a:ext uri="{FF2B5EF4-FFF2-40B4-BE49-F238E27FC236}">
                <a16:creationId xmlns:a16="http://schemas.microsoft.com/office/drawing/2014/main" id="{76298E81-451F-4677-9DF9-052ADF53D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254" y="5681226"/>
            <a:ext cx="894080" cy="89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2928-9D56-39DE-9422-3E2B377B9B2A}"/>
              </a:ext>
            </a:extLst>
          </p:cNvPr>
          <p:cNvSpPr>
            <a:spLocks noGrp="1"/>
          </p:cNvSpPr>
          <p:nvPr>
            <p:ph type="title"/>
          </p:nvPr>
        </p:nvSpPr>
        <p:spPr>
          <a:xfrm>
            <a:off x="838200" y="365125"/>
            <a:ext cx="10515600" cy="2174875"/>
          </a:xfrm>
        </p:spPr>
        <p:txBody>
          <a:bodyPr>
            <a:normAutofit fontScale="90000"/>
          </a:bodyPr>
          <a:lstStyle/>
          <a:p>
            <a:pPr algn="ctr"/>
            <a:r>
              <a:rPr lang="en-US" dirty="0"/>
              <a:t>Quality Improvement and Patient Safety Question: </a:t>
            </a:r>
            <a:br>
              <a:rPr lang="en-US" dirty="0"/>
            </a:br>
            <a:r>
              <a:rPr lang="en-US" dirty="0"/>
              <a:t>do surgery patients/families with a language for care other than English have worse outcomes?</a:t>
            </a:r>
          </a:p>
        </p:txBody>
      </p:sp>
      <p:pic>
        <p:nvPicPr>
          <p:cNvPr id="4" name="Picture 3">
            <a:extLst>
              <a:ext uri="{FF2B5EF4-FFF2-40B4-BE49-F238E27FC236}">
                <a16:creationId xmlns:a16="http://schemas.microsoft.com/office/drawing/2014/main" id="{5CD4B86F-1649-E40F-879C-F4F84917166E}"/>
              </a:ext>
            </a:extLst>
          </p:cNvPr>
          <p:cNvPicPr>
            <a:picLocks noChangeAspect="1"/>
          </p:cNvPicPr>
          <p:nvPr/>
        </p:nvPicPr>
        <p:blipFill>
          <a:blip r:embed="rId3"/>
          <a:stretch>
            <a:fillRect/>
          </a:stretch>
        </p:blipFill>
        <p:spPr>
          <a:xfrm>
            <a:off x="2209800" y="2957332"/>
            <a:ext cx="7772400" cy="2568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479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B720-BEBC-86CE-E342-A5B3FD748E6A}"/>
              </a:ext>
            </a:extLst>
          </p:cNvPr>
          <p:cNvSpPr>
            <a:spLocks noGrp="1"/>
          </p:cNvSpPr>
          <p:nvPr>
            <p:ph type="title"/>
          </p:nvPr>
        </p:nvSpPr>
        <p:spPr>
          <a:xfrm>
            <a:off x="838200" y="365125"/>
            <a:ext cx="10515600" cy="1788795"/>
          </a:xfrm>
        </p:spPr>
        <p:txBody>
          <a:bodyPr>
            <a:noAutofit/>
          </a:bodyPr>
          <a:lstStyle/>
          <a:p>
            <a:r>
              <a:rPr lang="en-US" sz="3600" i="1" dirty="0"/>
              <a:t>Contrasts</a:t>
            </a:r>
            <a:r>
              <a:rPr lang="en-US" sz="3600" dirty="0"/>
              <a:t> and </a:t>
            </a:r>
            <a:r>
              <a:rPr lang="en-US" sz="3600" i="1" dirty="0"/>
              <a:t>Coding</a:t>
            </a:r>
            <a:r>
              <a:rPr lang="en-US" sz="3600" dirty="0"/>
              <a:t> </a:t>
            </a:r>
            <a:r>
              <a:rPr lang="en-US" sz="3600" i="1" dirty="0"/>
              <a:t>schemes</a:t>
            </a:r>
            <a:r>
              <a:rPr lang="en-US" sz="3600" dirty="0"/>
              <a:t> are often synonyms for the practice of converting categorical variables into a matrix of numeric values in a regression model </a:t>
            </a:r>
            <a:r>
              <a:rPr lang="en-US" sz="2800" dirty="0"/>
              <a:t>(esp. in       )</a:t>
            </a:r>
            <a:r>
              <a:rPr lang="en-US" sz="3600" dirty="0"/>
              <a:t>.  </a:t>
            </a:r>
          </a:p>
        </p:txBody>
      </p:sp>
      <p:pic>
        <p:nvPicPr>
          <p:cNvPr id="9218" name="Picture 2" descr="Logo">
            <a:extLst>
              <a:ext uri="{FF2B5EF4-FFF2-40B4-BE49-F238E27FC236}">
                <a16:creationId xmlns:a16="http://schemas.microsoft.com/office/drawing/2014/main" id="{6014DE47-E07F-62B1-E663-E188D7025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1677" y="1584960"/>
            <a:ext cx="433458" cy="335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7971195-473A-4A53-7252-829ED60EEDA6}"/>
              </a:ext>
            </a:extLst>
          </p:cNvPr>
          <p:cNvPicPr>
            <a:picLocks noChangeAspect="1"/>
          </p:cNvPicPr>
          <p:nvPr/>
        </p:nvPicPr>
        <p:blipFill>
          <a:blip r:embed="rId4"/>
          <a:stretch>
            <a:fillRect/>
          </a:stretch>
        </p:blipFill>
        <p:spPr>
          <a:xfrm>
            <a:off x="1525647" y="2324958"/>
            <a:ext cx="9140705" cy="3913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DBE2342-F19C-56B2-BEE4-200F5F7E7A50}"/>
              </a:ext>
            </a:extLst>
          </p:cNvPr>
          <p:cNvSpPr txBox="1"/>
          <p:nvPr/>
        </p:nvSpPr>
        <p:spPr>
          <a:xfrm>
            <a:off x="1053070" y="6409174"/>
            <a:ext cx="9686050" cy="369332"/>
          </a:xfrm>
          <a:prstGeom prst="rect">
            <a:avLst/>
          </a:prstGeom>
          <a:noFill/>
        </p:spPr>
        <p:txBody>
          <a:bodyPr wrap="none" rtlCol="0">
            <a:spAutoFit/>
          </a:bodyPr>
          <a:lstStyle/>
          <a:p>
            <a:r>
              <a:rPr lang="en-US" dirty="0"/>
              <a:t>https://</a:t>
            </a:r>
            <a:r>
              <a:rPr lang="en-US" dirty="0" err="1"/>
              <a:t>stats.oarc.ucla.edu</a:t>
            </a:r>
            <a:r>
              <a:rPr lang="en-US" dirty="0"/>
              <a:t>/r/library/r-library-contrast-coding-systems-for-categorical-variables/</a:t>
            </a:r>
          </a:p>
        </p:txBody>
      </p:sp>
      <p:pic>
        <p:nvPicPr>
          <p:cNvPr id="6" name="Picture 2" descr="QR Code Image">
            <a:extLst>
              <a:ext uri="{FF2B5EF4-FFF2-40B4-BE49-F238E27FC236}">
                <a16:creationId xmlns:a16="http://schemas.microsoft.com/office/drawing/2014/main" id="{CF6F369A-1355-9492-37D0-C4D12752B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80" y="5879346"/>
            <a:ext cx="899160" cy="89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CCE3-4EA3-C234-E300-24360E2A7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EE372-28CE-3345-AA8B-8A531D621770}"/>
              </a:ext>
            </a:extLst>
          </p:cNvPr>
          <p:cNvSpPr>
            <a:spLocks noGrp="1"/>
          </p:cNvSpPr>
          <p:nvPr>
            <p:ph type="title"/>
          </p:nvPr>
        </p:nvSpPr>
        <p:spPr>
          <a:xfrm>
            <a:off x="838200" y="365125"/>
            <a:ext cx="10515600" cy="2174875"/>
          </a:xfrm>
        </p:spPr>
        <p:txBody>
          <a:bodyPr>
            <a:normAutofit fontScale="90000"/>
          </a:bodyPr>
          <a:lstStyle/>
          <a:p>
            <a:pPr algn="ctr"/>
            <a:r>
              <a:rPr lang="en-US" dirty="0"/>
              <a:t>Quality Improvement and Patient Safety Question: </a:t>
            </a:r>
            <a:br>
              <a:rPr lang="en-US" dirty="0"/>
            </a:br>
            <a:r>
              <a:rPr lang="en-US" dirty="0"/>
              <a:t>do surgery patients/families with a language for care other than English have worse outcomes?</a:t>
            </a:r>
          </a:p>
        </p:txBody>
      </p:sp>
      <p:pic>
        <p:nvPicPr>
          <p:cNvPr id="4" name="Picture 3">
            <a:extLst>
              <a:ext uri="{FF2B5EF4-FFF2-40B4-BE49-F238E27FC236}">
                <a16:creationId xmlns:a16="http://schemas.microsoft.com/office/drawing/2014/main" id="{9C63FA23-5208-6C82-2564-D853391F592D}"/>
              </a:ext>
            </a:extLst>
          </p:cNvPr>
          <p:cNvPicPr>
            <a:picLocks noChangeAspect="1"/>
          </p:cNvPicPr>
          <p:nvPr/>
        </p:nvPicPr>
        <p:blipFill>
          <a:blip r:embed="rId3"/>
          <a:stretch>
            <a:fillRect/>
          </a:stretch>
        </p:blipFill>
        <p:spPr>
          <a:xfrm>
            <a:off x="2209800" y="2957332"/>
            <a:ext cx="7772400" cy="2568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7217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5E2C-732A-73F4-60B6-21BAEE23911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AB9575-B417-BA20-9958-53C24CA4A113}"/>
              </a:ext>
            </a:extLst>
          </p:cNvPr>
          <p:cNvPicPr>
            <a:picLocks noChangeAspect="1"/>
          </p:cNvPicPr>
          <p:nvPr/>
        </p:nvPicPr>
        <p:blipFill>
          <a:blip r:embed="rId3"/>
          <a:stretch>
            <a:fillRect/>
          </a:stretch>
        </p:blipFill>
        <p:spPr>
          <a:xfrm>
            <a:off x="6471725" y="1790948"/>
            <a:ext cx="3788774" cy="2041854"/>
          </a:xfrm>
          <a:prstGeom prst="rect">
            <a:avLst/>
          </a:prstGeom>
        </p:spPr>
      </p:pic>
      <p:sp>
        <p:nvSpPr>
          <p:cNvPr id="6" name="TextBox 5">
            <a:extLst>
              <a:ext uri="{FF2B5EF4-FFF2-40B4-BE49-F238E27FC236}">
                <a16:creationId xmlns:a16="http://schemas.microsoft.com/office/drawing/2014/main" id="{B996F105-ABA6-ECD6-0CBC-77A6C798099D}"/>
              </a:ext>
            </a:extLst>
          </p:cNvPr>
          <p:cNvSpPr txBox="1"/>
          <p:nvPr/>
        </p:nvSpPr>
        <p:spPr>
          <a:xfrm>
            <a:off x="2755132" y="1460811"/>
            <a:ext cx="2224648" cy="369332"/>
          </a:xfrm>
          <a:prstGeom prst="rect">
            <a:avLst/>
          </a:prstGeom>
          <a:noFill/>
        </p:spPr>
        <p:txBody>
          <a:bodyPr wrap="none" rtlCol="0">
            <a:spAutoFit/>
          </a:bodyPr>
          <a:lstStyle/>
          <a:p>
            <a:r>
              <a:rPr lang="en-US" dirty="0"/>
              <a:t>Treatment Contrasts</a:t>
            </a:r>
          </a:p>
        </p:txBody>
      </p:sp>
      <p:sp>
        <p:nvSpPr>
          <p:cNvPr id="7" name="TextBox 6">
            <a:extLst>
              <a:ext uri="{FF2B5EF4-FFF2-40B4-BE49-F238E27FC236}">
                <a16:creationId xmlns:a16="http://schemas.microsoft.com/office/drawing/2014/main" id="{FE073339-0FFB-1555-49AD-7F0C46B7AABD}"/>
              </a:ext>
            </a:extLst>
          </p:cNvPr>
          <p:cNvSpPr txBox="1"/>
          <p:nvPr/>
        </p:nvSpPr>
        <p:spPr>
          <a:xfrm>
            <a:off x="7532935" y="1460811"/>
            <a:ext cx="1666354" cy="369332"/>
          </a:xfrm>
          <a:prstGeom prst="rect">
            <a:avLst/>
          </a:prstGeom>
          <a:noFill/>
        </p:spPr>
        <p:txBody>
          <a:bodyPr wrap="none" rtlCol="0">
            <a:spAutoFit/>
          </a:bodyPr>
          <a:lstStyle/>
          <a:p>
            <a:r>
              <a:rPr lang="en-US" dirty="0"/>
              <a:t>Sum Contrasts</a:t>
            </a:r>
          </a:p>
        </p:txBody>
      </p:sp>
      <p:sp>
        <p:nvSpPr>
          <p:cNvPr id="9" name="TextBox 8">
            <a:extLst>
              <a:ext uri="{FF2B5EF4-FFF2-40B4-BE49-F238E27FC236}">
                <a16:creationId xmlns:a16="http://schemas.microsoft.com/office/drawing/2014/main" id="{2B68E174-E942-32AD-127E-E835EA342A30}"/>
              </a:ext>
            </a:extLst>
          </p:cNvPr>
          <p:cNvSpPr txBox="1"/>
          <p:nvPr/>
        </p:nvSpPr>
        <p:spPr>
          <a:xfrm>
            <a:off x="12874" y="6475620"/>
            <a:ext cx="5484515" cy="369332"/>
          </a:xfrm>
          <a:prstGeom prst="rect">
            <a:avLst/>
          </a:prstGeom>
          <a:noFill/>
        </p:spPr>
        <p:txBody>
          <a:bodyPr wrap="none" rtlCol="0">
            <a:spAutoFit/>
          </a:bodyPr>
          <a:lstStyle/>
          <a:p>
            <a:r>
              <a:rPr lang="en-US" dirty="0"/>
              <a:t>Tables created with </a:t>
            </a:r>
            <a:r>
              <a:rPr lang="en-US" sz="1600" dirty="0" err="1">
                <a:latin typeface="Courier New" panose="02070309020205020404" pitchFamily="49" charset="0"/>
                <a:cs typeface="Courier New" panose="02070309020205020404" pitchFamily="49" charset="0"/>
              </a:rPr>
              <a:t>gtsummary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tbl_regression</a:t>
            </a:r>
            <a:r>
              <a:rPr lang="en-US" sz="16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9F2C553A-C2CC-3D5E-AF16-A440045BB56F}"/>
              </a:ext>
            </a:extLst>
          </p:cNvPr>
          <p:cNvPicPr>
            <a:picLocks noChangeAspect="1"/>
          </p:cNvPicPr>
          <p:nvPr/>
        </p:nvPicPr>
        <p:blipFill>
          <a:blip r:embed="rId4"/>
          <a:stretch>
            <a:fillRect/>
          </a:stretch>
        </p:blipFill>
        <p:spPr>
          <a:xfrm>
            <a:off x="1839418" y="1830143"/>
            <a:ext cx="3844185" cy="2002659"/>
          </a:xfrm>
          <a:prstGeom prst="rect">
            <a:avLst/>
          </a:prstGeom>
        </p:spPr>
      </p:pic>
      <p:pic>
        <p:nvPicPr>
          <p:cNvPr id="12" name="Picture 11">
            <a:extLst>
              <a:ext uri="{FF2B5EF4-FFF2-40B4-BE49-F238E27FC236}">
                <a16:creationId xmlns:a16="http://schemas.microsoft.com/office/drawing/2014/main" id="{19B85EF0-26D1-9F8C-E716-A175556CA3EB}"/>
              </a:ext>
            </a:extLst>
          </p:cNvPr>
          <p:cNvPicPr>
            <a:picLocks noChangeAspect="1"/>
          </p:cNvPicPr>
          <p:nvPr/>
        </p:nvPicPr>
        <p:blipFill>
          <a:blip r:embed="rId5"/>
          <a:stretch>
            <a:fillRect/>
          </a:stretch>
        </p:blipFill>
        <p:spPr>
          <a:xfrm>
            <a:off x="3538200" y="4222815"/>
            <a:ext cx="5085080" cy="1852765"/>
          </a:xfrm>
          <a:prstGeom prst="rect">
            <a:avLst/>
          </a:prstGeom>
        </p:spPr>
      </p:pic>
      <p:pic>
        <p:nvPicPr>
          <p:cNvPr id="13" name="Picture 12">
            <a:extLst>
              <a:ext uri="{FF2B5EF4-FFF2-40B4-BE49-F238E27FC236}">
                <a16:creationId xmlns:a16="http://schemas.microsoft.com/office/drawing/2014/main" id="{B6AA47CD-0DFF-8067-4390-AE935DFBCC14}"/>
              </a:ext>
            </a:extLst>
          </p:cNvPr>
          <p:cNvPicPr>
            <a:picLocks noChangeAspect="1"/>
          </p:cNvPicPr>
          <p:nvPr/>
        </p:nvPicPr>
        <p:blipFill>
          <a:blip r:embed="rId6"/>
          <a:srcRect t="48174" b="40404"/>
          <a:stretch>
            <a:fillRect/>
          </a:stretch>
        </p:blipFill>
        <p:spPr>
          <a:xfrm>
            <a:off x="3627827" y="4886327"/>
            <a:ext cx="5085080" cy="213360"/>
          </a:xfrm>
          <a:prstGeom prst="rect">
            <a:avLst/>
          </a:prstGeom>
        </p:spPr>
      </p:pic>
      <p:sp>
        <p:nvSpPr>
          <p:cNvPr id="14" name="TextBox 13">
            <a:extLst>
              <a:ext uri="{FF2B5EF4-FFF2-40B4-BE49-F238E27FC236}">
                <a16:creationId xmlns:a16="http://schemas.microsoft.com/office/drawing/2014/main" id="{336B297B-07A2-4519-1A9F-8A430D7BB388}"/>
              </a:ext>
            </a:extLst>
          </p:cNvPr>
          <p:cNvSpPr txBox="1"/>
          <p:nvPr/>
        </p:nvSpPr>
        <p:spPr>
          <a:xfrm>
            <a:off x="4774741" y="3898488"/>
            <a:ext cx="2847511" cy="369332"/>
          </a:xfrm>
          <a:prstGeom prst="rect">
            <a:avLst/>
          </a:prstGeom>
          <a:noFill/>
        </p:spPr>
        <p:txBody>
          <a:bodyPr wrap="none" rtlCol="0">
            <a:spAutoFit/>
          </a:bodyPr>
          <a:lstStyle/>
          <a:p>
            <a:r>
              <a:rPr lang="en-US" dirty="0"/>
              <a:t>Weighted Effect Contrasts</a:t>
            </a:r>
          </a:p>
        </p:txBody>
      </p:sp>
      <p:pic>
        <p:nvPicPr>
          <p:cNvPr id="15" name="Picture 14">
            <a:extLst>
              <a:ext uri="{FF2B5EF4-FFF2-40B4-BE49-F238E27FC236}">
                <a16:creationId xmlns:a16="http://schemas.microsoft.com/office/drawing/2014/main" id="{04534E9A-3F70-082E-60F7-27E1360EFEDB}"/>
              </a:ext>
            </a:extLst>
          </p:cNvPr>
          <p:cNvPicPr>
            <a:picLocks noChangeAspect="1"/>
          </p:cNvPicPr>
          <p:nvPr/>
        </p:nvPicPr>
        <p:blipFill>
          <a:blip r:embed="rId5"/>
          <a:srcRect t="35923"/>
          <a:stretch>
            <a:fillRect/>
          </a:stretch>
        </p:blipFill>
        <p:spPr>
          <a:xfrm>
            <a:off x="3617667" y="5099687"/>
            <a:ext cx="5085080" cy="1187206"/>
          </a:xfrm>
          <a:prstGeom prst="rect">
            <a:avLst/>
          </a:prstGeom>
        </p:spPr>
      </p:pic>
      <p:sp>
        <p:nvSpPr>
          <p:cNvPr id="2" name="Title 1">
            <a:extLst>
              <a:ext uri="{FF2B5EF4-FFF2-40B4-BE49-F238E27FC236}">
                <a16:creationId xmlns:a16="http://schemas.microsoft.com/office/drawing/2014/main" id="{5653EBA3-499F-85BB-AA8E-FF11FC2FB359}"/>
              </a:ext>
            </a:extLst>
          </p:cNvPr>
          <p:cNvSpPr>
            <a:spLocks noGrp="1"/>
          </p:cNvSpPr>
          <p:nvPr>
            <p:ph type="title"/>
          </p:nvPr>
        </p:nvSpPr>
        <p:spPr/>
        <p:txBody>
          <a:bodyPr/>
          <a:lstStyle/>
          <a:p>
            <a:r>
              <a:rPr lang="en-US" dirty="0"/>
              <a:t>The results:</a:t>
            </a:r>
          </a:p>
        </p:txBody>
      </p:sp>
    </p:spTree>
    <p:extLst>
      <p:ext uri="{BB962C8B-B14F-4D97-AF65-F5344CB8AC3E}">
        <p14:creationId xmlns:p14="http://schemas.microsoft.com/office/powerpoint/2010/main" val="53429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A730-E035-0B5C-E050-DDBFAB5E94D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8D8681-D89D-3B88-482E-7D52D18AFE49}"/>
              </a:ext>
            </a:extLst>
          </p:cNvPr>
          <p:cNvPicPr>
            <a:picLocks noChangeAspect="1"/>
          </p:cNvPicPr>
          <p:nvPr/>
        </p:nvPicPr>
        <p:blipFill>
          <a:blip r:embed="rId3"/>
          <a:stretch>
            <a:fillRect/>
          </a:stretch>
        </p:blipFill>
        <p:spPr>
          <a:xfrm>
            <a:off x="6471725" y="1790948"/>
            <a:ext cx="3788774" cy="2041854"/>
          </a:xfrm>
          <a:prstGeom prst="rect">
            <a:avLst/>
          </a:prstGeom>
        </p:spPr>
      </p:pic>
      <p:sp>
        <p:nvSpPr>
          <p:cNvPr id="6" name="TextBox 5">
            <a:extLst>
              <a:ext uri="{FF2B5EF4-FFF2-40B4-BE49-F238E27FC236}">
                <a16:creationId xmlns:a16="http://schemas.microsoft.com/office/drawing/2014/main" id="{D96507DA-301D-4530-D606-090DFA740017}"/>
              </a:ext>
            </a:extLst>
          </p:cNvPr>
          <p:cNvSpPr txBox="1"/>
          <p:nvPr/>
        </p:nvSpPr>
        <p:spPr>
          <a:xfrm>
            <a:off x="2755132" y="1460811"/>
            <a:ext cx="2224648" cy="369332"/>
          </a:xfrm>
          <a:prstGeom prst="rect">
            <a:avLst/>
          </a:prstGeom>
          <a:noFill/>
        </p:spPr>
        <p:txBody>
          <a:bodyPr wrap="none" rtlCol="0">
            <a:spAutoFit/>
          </a:bodyPr>
          <a:lstStyle/>
          <a:p>
            <a:r>
              <a:rPr lang="en-US" dirty="0"/>
              <a:t>Treatment Contrasts</a:t>
            </a:r>
          </a:p>
        </p:txBody>
      </p:sp>
      <p:sp>
        <p:nvSpPr>
          <p:cNvPr id="7" name="TextBox 6">
            <a:extLst>
              <a:ext uri="{FF2B5EF4-FFF2-40B4-BE49-F238E27FC236}">
                <a16:creationId xmlns:a16="http://schemas.microsoft.com/office/drawing/2014/main" id="{BC8D4A64-9267-DBED-FE5F-20020B18A3F9}"/>
              </a:ext>
            </a:extLst>
          </p:cNvPr>
          <p:cNvSpPr txBox="1"/>
          <p:nvPr/>
        </p:nvSpPr>
        <p:spPr>
          <a:xfrm>
            <a:off x="7532935" y="1460811"/>
            <a:ext cx="1666354" cy="369332"/>
          </a:xfrm>
          <a:prstGeom prst="rect">
            <a:avLst/>
          </a:prstGeom>
          <a:noFill/>
        </p:spPr>
        <p:txBody>
          <a:bodyPr wrap="none" rtlCol="0">
            <a:spAutoFit/>
          </a:bodyPr>
          <a:lstStyle/>
          <a:p>
            <a:r>
              <a:rPr lang="en-US" dirty="0"/>
              <a:t>Sum Contrasts</a:t>
            </a:r>
          </a:p>
        </p:txBody>
      </p:sp>
      <p:sp>
        <p:nvSpPr>
          <p:cNvPr id="9" name="TextBox 8">
            <a:extLst>
              <a:ext uri="{FF2B5EF4-FFF2-40B4-BE49-F238E27FC236}">
                <a16:creationId xmlns:a16="http://schemas.microsoft.com/office/drawing/2014/main" id="{7C98D00E-A47D-4155-D207-D563ED7EA3BF}"/>
              </a:ext>
            </a:extLst>
          </p:cNvPr>
          <p:cNvSpPr txBox="1"/>
          <p:nvPr/>
        </p:nvSpPr>
        <p:spPr>
          <a:xfrm>
            <a:off x="12874" y="6475620"/>
            <a:ext cx="5484515" cy="369332"/>
          </a:xfrm>
          <a:prstGeom prst="rect">
            <a:avLst/>
          </a:prstGeom>
          <a:noFill/>
        </p:spPr>
        <p:txBody>
          <a:bodyPr wrap="none" rtlCol="0">
            <a:spAutoFit/>
          </a:bodyPr>
          <a:lstStyle/>
          <a:p>
            <a:r>
              <a:rPr lang="en-US" dirty="0"/>
              <a:t>Tables created with </a:t>
            </a:r>
            <a:r>
              <a:rPr lang="en-US" sz="1600" dirty="0" err="1">
                <a:latin typeface="Courier New" panose="02070309020205020404" pitchFamily="49" charset="0"/>
                <a:cs typeface="Courier New" panose="02070309020205020404" pitchFamily="49" charset="0"/>
              </a:rPr>
              <a:t>gtsummary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tbl_regression</a:t>
            </a:r>
            <a:r>
              <a:rPr lang="en-US" sz="16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C2D9F41A-2EBC-7E4A-28AD-EB352B99691F}"/>
              </a:ext>
            </a:extLst>
          </p:cNvPr>
          <p:cNvPicPr>
            <a:picLocks noChangeAspect="1"/>
          </p:cNvPicPr>
          <p:nvPr/>
        </p:nvPicPr>
        <p:blipFill>
          <a:blip r:embed="rId4"/>
          <a:stretch>
            <a:fillRect/>
          </a:stretch>
        </p:blipFill>
        <p:spPr>
          <a:xfrm>
            <a:off x="1839418" y="1830143"/>
            <a:ext cx="3844185" cy="2002659"/>
          </a:xfrm>
          <a:prstGeom prst="rect">
            <a:avLst/>
          </a:prstGeom>
        </p:spPr>
      </p:pic>
      <p:pic>
        <p:nvPicPr>
          <p:cNvPr id="12" name="Picture 11">
            <a:extLst>
              <a:ext uri="{FF2B5EF4-FFF2-40B4-BE49-F238E27FC236}">
                <a16:creationId xmlns:a16="http://schemas.microsoft.com/office/drawing/2014/main" id="{01F9E3F0-69CA-72EE-5B98-6DE42A821345}"/>
              </a:ext>
            </a:extLst>
          </p:cNvPr>
          <p:cNvPicPr>
            <a:picLocks noChangeAspect="1"/>
          </p:cNvPicPr>
          <p:nvPr/>
        </p:nvPicPr>
        <p:blipFill>
          <a:blip r:embed="rId5"/>
          <a:stretch>
            <a:fillRect/>
          </a:stretch>
        </p:blipFill>
        <p:spPr>
          <a:xfrm>
            <a:off x="3538200" y="4222815"/>
            <a:ext cx="5085080" cy="1852765"/>
          </a:xfrm>
          <a:prstGeom prst="rect">
            <a:avLst/>
          </a:prstGeom>
        </p:spPr>
      </p:pic>
      <p:pic>
        <p:nvPicPr>
          <p:cNvPr id="13" name="Picture 12">
            <a:extLst>
              <a:ext uri="{FF2B5EF4-FFF2-40B4-BE49-F238E27FC236}">
                <a16:creationId xmlns:a16="http://schemas.microsoft.com/office/drawing/2014/main" id="{4C1CC976-BA56-1F79-326B-287C60B5808F}"/>
              </a:ext>
            </a:extLst>
          </p:cNvPr>
          <p:cNvPicPr>
            <a:picLocks noChangeAspect="1"/>
          </p:cNvPicPr>
          <p:nvPr/>
        </p:nvPicPr>
        <p:blipFill>
          <a:blip r:embed="rId6"/>
          <a:srcRect t="48174" b="40404"/>
          <a:stretch>
            <a:fillRect/>
          </a:stretch>
        </p:blipFill>
        <p:spPr>
          <a:xfrm>
            <a:off x="3627827" y="4886327"/>
            <a:ext cx="5085080" cy="213360"/>
          </a:xfrm>
          <a:prstGeom prst="rect">
            <a:avLst/>
          </a:prstGeom>
        </p:spPr>
      </p:pic>
      <p:sp>
        <p:nvSpPr>
          <p:cNvPr id="14" name="TextBox 13">
            <a:extLst>
              <a:ext uri="{FF2B5EF4-FFF2-40B4-BE49-F238E27FC236}">
                <a16:creationId xmlns:a16="http://schemas.microsoft.com/office/drawing/2014/main" id="{177804ED-D37B-BB67-69AA-DEA019DAE05F}"/>
              </a:ext>
            </a:extLst>
          </p:cNvPr>
          <p:cNvSpPr txBox="1"/>
          <p:nvPr/>
        </p:nvSpPr>
        <p:spPr>
          <a:xfrm>
            <a:off x="4774741" y="3898488"/>
            <a:ext cx="2847511" cy="369332"/>
          </a:xfrm>
          <a:prstGeom prst="rect">
            <a:avLst/>
          </a:prstGeom>
          <a:noFill/>
        </p:spPr>
        <p:txBody>
          <a:bodyPr wrap="none" rtlCol="0">
            <a:spAutoFit/>
          </a:bodyPr>
          <a:lstStyle/>
          <a:p>
            <a:r>
              <a:rPr lang="en-US" dirty="0"/>
              <a:t>Weighted Effect Contrasts</a:t>
            </a:r>
          </a:p>
        </p:txBody>
      </p:sp>
      <p:pic>
        <p:nvPicPr>
          <p:cNvPr id="15" name="Picture 14">
            <a:extLst>
              <a:ext uri="{FF2B5EF4-FFF2-40B4-BE49-F238E27FC236}">
                <a16:creationId xmlns:a16="http://schemas.microsoft.com/office/drawing/2014/main" id="{10ABD30D-69D0-C2D1-721A-FE0A271675ED}"/>
              </a:ext>
            </a:extLst>
          </p:cNvPr>
          <p:cNvPicPr>
            <a:picLocks noChangeAspect="1"/>
          </p:cNvPicPr>
          <p:nvPr/>
        </p:nvPicPr>
        <p:blipFill>
          <a:blip r:embed="rId5"/>
          <a:srcRect t="35923"/>
          <a:stretch>
            <a:fillRect/>
          </a:stretch>
        </p:blipFill>
        <p:spPr>
          <a:xfrm>
            <a:off x="3617667" y="5099687"/>
            <a:ext cx="5085080" cy="1187206"/>
          </a:xfrm>
          <a:prstGeom prst="rect">
            <a:avLst/>
          </a:prstGeom>
        </p:spPr>
      </p:pic>
      <p:sp>
        <p:nvSpPr>
          <p:cNvPr id="2" name="Title 1">
            <a:extLst>
              <a:ext uri="{FF2B5EF4-FFF2-40B4-BE49-F238E27FC236}">
                <a16:creationId xmlns:a16="http://schemas.microsoft.com/office/drawing/2014/main" id="{C4F2C1A2-A17D-AD71-90A2-6FBD9D2B9861}"/>
              </a:ext>
            </a:extLst>
          </p:cNvPr>
          <p:cNvSpPr>
            <a:spLocks noGrp="1"/>
          </p:cNvSpPr>
          <p:nvPr>
            <p:ph type="title"/>
          </p:nvPr>
        </p:nvSpPr>
        <p:spPr/>
        <p:txBody>
          <a:bodyPr/>
          <a:lstStyle/>
          <a:p>
            <a:r>
              <a:rPr lang="en-US" dirty="0"/>
              <a:t>The results:</a:t>
            </a:r>
          </a:p>
        </p:txBody>
      </p:sp>
      <p:sp>
        <p:nvSpPr>
          <p:cNvPr id="3" name="Rectangle 2">
            <a:extLst>
              <a:ext uri="{FF2B5EF4-FFF2-40B4-BE49-F238E27FC236}">
                <a16:creationId xmlns:a16="http://schemas.microsoft.com/office/drawing/2014/main" id="{788044F2-8C85-8570-CEC1-14EAB9F0BA0A}"/>
              </a:ext>
            </a:extLst>
          </p:cNvPr>
          <p:cNvSpPr/>
          <p:nvPr/>
        </p:nvSpPr>
        <p:spPr>
          <a:xfrm>
            <a:off x="2062480" y="3312160"/>
            <a:ext cx="3455229" cy="23368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F3B6FE-7F30-5E7D-FF74-72691331E5D0}"/>
              </a:ext>
            </a:extLst>
          </p:cNvPr>
          <p:cNvSpPr/>
          <p:nvPr/>
        </p:nvSpPr>
        <p:spPr>
          <a:xfrm>
            <a:off x="6674291" y="3282252"/>
            <a:ext cx="3455229" cy="23368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E4A140-8E7A-B030-357E-4B6F7B12CABE}"/>
              </a:ext>
            </a:extLst>
          </p:cNvPr>
          <p:cNvSpPr/>
          <p:nvPr/>
        </p:nvSpPr>
        <p:spPr>
          <a:xfrm>
            <a:off x="3830321" y="5725041"/>
            <a:ext cx="4792960" cy="2515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710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38FB9-93F1-409F-F6CC-D226CC91BFE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520F4FE-24B3-C3FF-773C-BA18B61FC7F0}"/>
              </a:ext>
            </a:extLst>
          </p:cNvPr>
          <p:cNvPicPr>
            <a:picLocks noChangeAspect="1"/>
          </p:cNvPicPr>
          <p:nvPr/>
        </p:nvPicPr>
        <p:blipFill>
          <a:blip r:embed="rId3"/>
          <a:stretch>
            <a:fillRect/>
          </a:stretch>
        </p:blipFill>
        <p:spPr>
          <a:xfrm>
            <a:off x="6471725" y="1790948"/>
            <a:ext cx="3788774" cy="2041854"/>
          </a:xfrm>
          <a:prstGeom prst="rect">
            <a:avLst/>
          </a:prstGeom>
        </p:spPr>
      </p:pic>
      <p:sp>
        <p:nvSpPr>
          <p:cNvPr id="6" name="TextBox 5">
            <a:extLst>
              <a:ext uri="{FF2B5EF4-FFF2-40B4-BE49-F238E27FC236}">
                <a16:creationId xmlns:a16="http://schemas.microsoft.com/office/drawing/2014/main" id="{93FE81A2-1D68-A29F-BD72-D420DE5C5B13}"/>
              </a:ext>
            </a:extLst>
          </p:cNvPr>
          <p:cNvSpPr txBox="1"/>
          <p:nvPr/>
        </p:nvSpPr>
        <p:spPr>
          <a:xfrm>
            <a:off x="2755132" y="1460811"/>
            <a:ext cx="2224648" cy="369332"/>
          </a:xfrm>
          <a:prstGeom prst="rect">
            <a:avLst/>
          </a:prstGeom>
          <a:noFill/>
        </p:spPr>
        <p:txBody>
          <a:bodyPr wrap="none" rtlCol="0">
            <a:spAutoFit/>
          </a:bodyPr>
          <a:lstStyle/>
          <a:p>
            <a:r>
              <a:rPr lang="en-US" dirty="0"/>
              <a:t>Treatment Contrasts</a:t>
            </a:r>
          </a:p>
        </p:txBody>
      </p:sp>
      <p:sp>
        <p:nvSpPr>
          <p:cNvPr id="7" name="TextBox 6">
            <a:extLst>
              <a:ext uri="{FF2B5EF4-FFF2-40B4-BE49-F238E27FC236}">
                <a16:creationId xmlns:a16="http://schemas.microsoft.com/office/drawing/2014/main" id="{A46F0FC4-1E9B-9DAA-166E-E3E94CFA3353}"/>
              </a:ext>
            </a:extLst>
          </p:cNvPr>
          <p:cNvSpPr txBox="1"/>
          <p:nvPr/>
        </p:nvSpPr>
        <p:spPr>
          <a:xfrm>
            <a:off x="7532935" y="1460811"/>
            <a:ext cx="1666354" cy="369332"/>
          </a:xfrm>
          <a:prstGeom prst="rect">
            <a:avLst/>
          </a:prstGeom>
          <a:noFill/>
        </p:spPr>
        <p:txBody>
          <a:bodyPr wrap="none" rtlCol="0">
            <a:spAutoFit/>
          </a:bodyPr>
          <a:lstStyle/>
          <a:p>
            <a:r>
              <a:rPr lang="en-US" dirty="0"/>
              <a:t>Sum Contrasts</a:t>
            </a:r>
          </a:p>
        </p:txBody>
      </p:sp>
      <p:sp>
        <p:nvSpPr>
          <p:cNvPr id="9" name="TextBox 8">
            <a:extLst>
              <a:ext uri="{FF2B5EF4-FFF2-40B4-BE49-F238E27FC236}">
                <a16:creationId xmlns:a16="http://schemas.microsoft.com/office/drawing/2014/main" id="{A921C1A5-0C90-0411-6811-424FB8AD463C}"/>
              </a:ext>
            </a:extLst>
          </p:cNvPr>
          <p:cNvSpPr txBox="1"/>
          <p:nvPr/>
        </p:nvSpPr>
        <p:spPr>
          <a:xfrm>
            <a:off x="12874" y="6475620"/>
            <a:ext cx="5484515" cy="369332"/>
          </a:xfrm>
          <a:prstGeom prst="rect">
            <a:avLst/>
          </a:prstGeom>
          <a:noFill/>
        </p:spPr>
        <p:txBody>
          <a:bodyPr wrap="none" rtlCol="0">
            <a:spAutoFit/>
          </a:bodyPr>
          <a:lstStyle/>
          <a:p>
            <a:r>
              <a:rPr lang="en-US" dirty="0"/>
              <a:t>Tables created with </a:t>
            </a:r>
            <a:r>
              <a:rPr lang="en-US" sz="1600" dirty="0" err="1">
                <a:latin typeface="Courier New" panose="02070309020205020404" pitchFamily="49" charset="0"/>
                <a:cs typeface="Courier New" panose="02070309020205020404" pitchFamily="49" charset="0"/>
              </a:rPr>
              <a:t>gtsummary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tbl_regression</a:t>
            </a:r>
            <a:r>
              <a:rPr lang="en-US" sz="16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A8812AF8-F6C5-EF6D-7449-D76B81374E75}"/>
              </a:ext>
            </a:extLst>
          </p:cNvPr>
          <p:cNvPicPr>
            <a:picLocks noChangeAspect="1"/>
          </p:cNvPicPr>
          <p:nvPr/>
        </p:nvPicPr>
        <p:blipFill>
          <a:blip r:embed="rId4"/>
          <a:stretch>
            <a:fillRect/>
          </a:stretch>
        </p:blipFill>
        <p:spPr>
          <a:xfrm>
            <a:off x="1839418" y="1830143"/>
            <a:ext cx="3844185" cy="2002659"/>
          </a:xfrm>
          <a:prstGeom prst="rect">
            <a:avLst/>
          </a:prstGeom>
        </p:spPr>
      </p:pic>
      <p:pic>
        <p:nvPicPr>
          <p:cNvPr id="12" name="Picture 11">
            <a:extLst>
              <a:ext uri="{FF2B5EF4-FFF2-40B4-BE49-F238E27FC236}">
                <a16:creationId xmlns:a16="http://schemas.microsoft.com/office/drawing/2014/main" id="{1FCAD9FD-49E8-A3EF-6BD9-ECDB056B55FE}"/>
              </a:ext>
            </a:extLst>
          </p:cNvPr>
          <p:cNvPicPr>
            <a:picLocks noChangeAspect="1"/>
          </p:cNvPicPr>
          <p:nvPr/>
        </p:nvPicPr>
        <p:blipFill>
          <a:blip r:embed="rId5"/>
          <a:stretch>
            <a:fillRect/>
          </a:stretch>
        </p:blipFill>
        <p:spPr>
          <a:xfrm>
            <a:off x="3538200" y="4222815"/>
            <a:ext cx="5085080" cy="1852765"/>
          </a:xfrm>
          <a:prstGeom prst="rect">
            <a:avLst/>
          </a:prstGeom>
        </p:spPr>
      </p:pic>
      <p:pic>
        <p:nvPicPr>
          <p:cNvPr id="13" name="Picture 12">
            <a:extLst>
              <a:ext uri="{FF2B5EF4-FFF2-40B4-BE49-F238E27FC236}">
                <a16:creationId xmlns:a16="http://schemas.microsoft.com/office/drawing/2014/main" id="{DCCB8CC3-90AB-1385-61B0-015A6C26486A}"/>
              </a:ext>
            </a:extLst>
          </p:cNvPr>
          <p:cNvPicPr>
            <a:picLocks noChangeAspect="1"/>
          </p:cNvPicPr>
          <p:nvPr/>
        </p:nvPicPr>
        <p:blipFill>
          <a:blip r:embed="rId6"/>
          <a:srcRect t="48174" b="40404"/>
          <a:stretch>
            <a:fillRect/>
          </a:stretch>
        </p:blipFill>
        <p:spPr>
          <a:xfrm>
            <a:off x="3627827" y="4886327"/>
            <a:ext cx="5085080" cy="213360"/>
          </a:xfrm>
          <a:prstGeom prst="rect">
            <a:avLst/>
          </a:prstGeom>
        </p:spPr>
      </p:pic>
      <p:sp>
        <p:nvSpPr>
          <p:cNvPr id="14" name="TextBox 13">
            <a:extLst>
              <a:ext uri="{FF2B5EF4-FFF2-40B4-BE49-F238E27FC236}">
                <a16:creationId xmlns:a16="http://schemas.microsoft.com/office/drawing/2014/main" id="{5B6B555B-8887-6799-FB32-9D7876FFA1FD}"/>
              </a:ext>
            </a:extLst>
          </p:cNvPr>
          <p:cNvSpPr txBox="1"/>
          <p:nvPr/>
        </p:nvSpPr>
        <p:spPr>
          <a:xfrm>
            <a:off x="4774741" y="3898488"/>
            <a:ext cx="2847511" cy="369332"/>
          </a:xfrm>
          <a:prstGeom prst="rect">
            <a:avLst/>
          </a:prstGeom>
          <a:noFill/>
        </p:spPr>
        <p:txBody>
          <a:bodyPr wrap="none" rtlCol="0">
            <a:spAutoFit/>
          </a:bodyPr>
          <a:lstStyle/>
          <a:p>
            <a:r>
              <a:rPr lang="en-US" dirty="0"/>
              <a:t>Weighted Effect Contrasts</a:t>
            </a:r>
          </a:p>
        </p:txBody>
      </p:sp>
      <p:pic>
        <p:nvPicPr>
          <p:cNvPr id="15" name="Picture 14">
            <a:extLst>
              <a:ext uri="{FF2B5EF4-FFF2-40B4-BE49-F238E27FC236}">
                <a16:creationId xmlns:a16="http://schemas.microsoft.com/office/drawing/2014/main" id="{6C5DE66F-C9BD-54A5-9658-9FC2A18DE4B8}"/>
              </a:ext>
            </a:extLst>
          </p:cNvPr>
          <p:cNvPicPr>
            <a:picLocks noChangeAspect="1"/>
          </p:cNvPicPr>
          <p:nvPr/>
        </p:nvPicPr>
        <p:blipFill>
          <a:blip r:embed="rId5"/>
          <a:srcRect t="35923"/>
          <a:stretch>
            <a:fillRect/>
          </a:stretch>
        </p:blipFill>
        <p:spPr>
          <a:xfrm>
            <a:off x="3617667" y="5099687"/>
            <a:ext cx="5085080" cy="1187206"/>
          </a:xfrm>
          <a:prstGeom prst="rect">
            <a:avLst/>
          </a:prstGeom>
        </p:spPr>
      </p:pic>
      <p:sp>
        <p:nvSpPr>
          <p:cNvPr id="2" name="Title 1">
            <a:extLst>
              <a:ext uri="{FF2B5EF4-FFF2-40B4-BE49-F238E27FC236}">
                <a16:creationId xmlns:a16="http://schemas.microsoft.com/office/drawing/2014/main" id="{4218FED0-E541-9CEF-E16B-6B687E7BA3F5}"/>
              </a:ext>
            </a:extLst>
          </p:cNvPr>
          <p:cNvSpPr>
            <a:spLocks noGrp="1"/>
          </p:cNvSpPr>
          <p:nvPr>
            <p:ph type="title"/>
          </p:nvPr>
        </p:nvSpPr>
        <p:spPr/>
        <p:txBody>
          <a:bodyPr/>
          <a:lstStyle/>
          <a:p>
            <a:r>
              <a:rPr lang="en-US" dirty="0"/>
              <a:t>Which contrast/coding scheme is correct?</a:t>
            </a:r>
          </a:p>
        </p:txBody>
      </p:sp>
    </p:spTree>
    <p:extLst>
      <p:ext uri="{BB962C8B-B14F-4D97-AF65-F5344CB8AC3E}">
        <p14:creationId xmlns:p14="http://schemas.microsoft.com/office/powerpoint/2010/main" val="3881575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6A01-3B7B-E2B4-0D24-E1CD88A66C87}"/>
              </a:ext>
            </a:extLst>
          </p:cNvPr>
          <p:cNvSpPr>
            <a:spLocks noGrp="1"/>
          </p:cNvSpPr>
          <p:nvPr>
            <p:ph type="title"/>
          </p:nvPr>
        </p:nvSpPr>
        <p:spPr/>
        <p:txBody>
          <a:bodyPr/>
          <a:lstStyle/>
          <a:p>
            <a:r>
              <a:rPr lang="en-US" dirty="0"/>
              <a:t>The default in       is dummy coding, aka treatment coding, aka treatment contrasts.  </a:t>
            </a:r>
          </a:p>
        </p:txBody>
      </p:sp>
      <p:pic>
        <p:nvPicPr>
          <p:cNvPr id="10242" name="Picture 2" descr="Logo">
            <a:extLst>
              <a:ext uri="{FF2B5EF4-FFF2-40B4-BE49-F238E27FC236}">
                <a16:creationId xmlns:a16="http://schemas.microsoft.com/office/drawing/2014/main" id="{FDDE4792-4043-EA05-00E5-18E63D86D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932" y="447040"/>
            <a:ext cx="594927" cy="460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396D11-F1F3-3123-F4CB-3C62521355D9}"/>
              </a:ext>
            </a:extLst>
          </p:cNvPr>
          <p:cNvPicPr>
            <a:picLocks noChangeAspect="1"/>
          </p:cNvPicPr>
          <p:nvPr/>
        </p:nvPicPr>
        <p:blipFill>
          <a:blip r:embed="rId4"/>
          <a:stretch>
            <a:fillRect/>
          </a:stretch>
        </p:blipFill>
        <p:spPr>
          <a:xfrm>
            <a:off x="919195" y="1993900"/>
            <a:ext cx="6756400" cy="2870200"/>
          </a:xfrm>
          <a:prstGeom prst="rect">
            <a:avLst/>
          </a:prstGeom>
        </p:spPr>
      </p:pic>
      <p:pic>
        <p:nvPicPr>
          <p:cNvPr id="9" name="Picture 8">
            <a:extLst>
              <a:ext uri="{FF2B5EF4-FFF2-40B4-BE49-F238E27FC236}">
                <a16:creationId xmlns:a16="http://schemas.microsoft.com/office/drawing/2014/main" id="{23077C4D-3222-18FF-4296-5A54F002149F}"/>
              </a:ext>
            </a:extLst>
          </p:cNvPr>
          <p:cNvPicPr>
            <a:picLocks noChangeAspect="1"/>
          </p:cNvPicPr>
          <p:nvPr/>
        </p:nvPicPr>
        <p:blipFill>
          <a:blip r:embed="rId5"/>
          <a:stretch>
            <a:fillRect/>
          </a:stretch>
        </p:blipFill>
        <p:spPr>
          <a:xfrm>
            <a:off x="3581400" y="3835423"/>
            <a:ext cx="7772400" cy="2575537"/>
          </a:xfrm>
          <a:prstGeom prst="rect">
            <a:avLst/>
          </a:prstGeom>
        </p:spPr>
      </p:pic>
    </p:spTree>
    <p:extLst>
      <p:ext uri="{BB962C8B-B14F-4D97-AF65-F5344CB8AC3E}">
        <p14:creationId xmlns:p14="http://schemas.microsoft.com/office/powerpoint/2010/main" val="2058763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4|8.6|17.7|1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a0c4326-45fb-488a-bfd4-9e7ccedd3958}" enabled="1" method="Privileged" siteId="{9f693e63-5e9e-4ced-98a4-8ab28f9d0c2d}" contentBits="0" removed="0"/>
</clbl:labelList>
</file>

<file path=docProps/app.xml><?xml version="1.0" encoding="utf-8"?>
<Properties xmlns="http://schemas.openxmlformats.org/officeDocument/2006/extended-properties" xmlns:vt="http://schemas.openxmlformats.org/officeDocument/2006/docPropsVTypes">
  <TotalTime>15302</TotalTime>
  <Words>1868</Words>
  <Application>Microsoft Macintosh PowerPoint</Application>
  <PresentationFormat>Widescreen</PresentationFormat>
  <Paragraphs>107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Big Caslon Medium</vt:lpstr>
      <vt:lpstr>Courier New</vt:lpstr>
      <vt:lpstr>Office Theme</vt:lpstr>
      <vt:lpstr>Ethical Considerations of Contrasts in the Statistical Modeling of Medical Equity</vt:lpstr>
      <vt:lpstr>PowerPoint Presentation</vt:lpstr>
      <vt:lpstr>Quality Improvement and Patient Safety Question:  do surgery patients/families with a language for care other than English have worse outcomes?</vt:lpstr>
      <vt:lpstr>Contrasts and Coding schemes are often synonyms for the practice of converting categorical variables into a matrix of numeric values in a regression model (esp. in       ).  </vt:lpstr>
      <vt:lpstr>Quality Improvement and Patient Safety Question:  do surgery patients/families with a language for care other than English have worse outcomes?</vt:lpstr>
      <vt:lpstr>The results:</vt:lpstr>
      <vt:lpstr>The results:</vt:lpstr>
      <vt:lpstr>Which contrast/coding scheme is correct?</vt:lpstr>
      <vt:lpstr>The default in       is dummy coding, aka treatment coding, aka treatment contrasts.  </vt:lpstr>
      <vt:lpstr>PowerPoint Presentation</vt:lpstr>
      <vt:lpstr>Of note for equity are sum contrasts, aka deviation contrasts, aka effect coding</vt:lpstr>
      <vt:lpstr>PowerPoint Presentation</vt:lpstr>
      <vt:lpstr>Weighted effect coding looks at the sample mean instead of the grand mean</vt:lpstr>
      <vt:lpstr>PowerPoint Presentation</vt:lpstr>
      <vt:lpstr>PowerPoint Presentation</vt:lpstr>
      <vt:lpstr>So which contrast/coding scheme is correct?</vt:lpstr>
      <vt:lpstr>So which contrast/coding scheme is correct?</vt:lpstr>
      <vt:lpstr>So which contrast/coding scheme is correct?</vt:lpstr>
      <vt:lpstr>Marginal effects will be the same regardless of coding scheme and should always be used (esp. with odds ratios):</vt:lpstr>
      <vt:lpstr>Our choice of reference point affects the conclusions that can be drawn about inequities, as well as the value judgements on what is, as well as what should be, standard or normal.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Barry, Dwight</dc:creator>
  <cp:lastModifiedBy>Barry, Dwight</cp:lastModifiedBy>
  <cp:revision>16</cp:revision>
  <dcterms:created xsi:type="dcterms:W3CDTF">2025-05-24T22:10:40Z</dcterms:created>
  <dcterms:modified xsi:type="dcterms:W3CDTF">2025-06-12T19:31:51Z</dcterms:modified>
</cp:coreProperties>
</file>